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2" r:id="rId4"/>
    <p:sldId id="323" r:id="rId5"/>
    <p:sldId id="258" r:id="rId6"/>
    <p:sldId id="283" r:id="rId7"/>
    <p:sldId id="259" r:id="rId8"/>
    <p:sldId id="284" r:id="rId9"/>
    <p:sldId id="285" r:id="rId10"/>
    <p:sldId id="286" r:id="rId11"/>
    <p:sldId id="287" r:id="rId12"/>
    <p:sldId id="289" r:id="rId13"/>
    <p:sldId id="290" r:id="rId14"/>
    <p:sldId id="291" r:id="rId15"/>
    <p:sldId id="298" r:id="rId16"/>
    <p:sldId id="292" r:id="rId17"/>
    <p:sldId id="297" r:id="rId18"/>
    <p:sldId id="299" r:id="rId19"/>
    <p:sldId id="300" r:id="rId20"/>
    <p:sldId id="301" r:id="rId21"/>
    <p:sldId id="302" r:id="rId22"/>
    <p:sldId id="307" r:id="rId23"/>
    <p:sldId id="308" r:id="rId24"/>
    <p:sldId id="309" r:id="rId25"/>
    <p:sldId id="303" r:id="rId26"/>
    <p:sldId id="310" r:id="rId27"/>
    <p:sldId id="311" r:id="rId28"/>
    <p:sldId id="313" r:id="rId29"/>
    <p:sldId id="314" r:id="rId30"/>
    <p:sldId id="315" r:id="rId31"/>
    <p:sldId id="316" r:id="rId32"/>
    <p:sldId id="304" r:id="rId33"/>
    <p:sldId id="312" r:id="rId34"/>
    <p:sldId id="317" r:id="rId35"/>
    <p:sldId id="305" r:id="rId36"/>
    <p:sldId id="318" r:id="rId37"/>
    <p:sldId id="319" r:id="rId38"/>
    <p:sldId id="306" r:id="rId39"/>
    <p:sldId id="321" r:id="rId40"/>
    <p:sldId id="320" r:id="rId41"/>
    <p:sldId id="279" r:id="rId42"/>
    <p:sldId id="262" r:id="rId43"/>
    <p:sldId id="322" r:id="rId44"/>
    <p:sldId id="273" r:id="rId45"/>
    <p:sldId id="324" r:id="rId46"/>
    <p:sldId id="281" r:id="rId47"/>
    <p:sldId id="326" r:id="rId48"/>
  </p:sldIdLst>
  <p:sldSz cx="18288000" cy="10287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Alice" panose="020B0604020202020204" charset="0"/>
      <p:regular r:id="rId53"/>
    </p:embeddedFont>
    <p:embeddedFont>
      <p:font typeface="Bebas Neue" panose="020B0604020202020204" charset="0"/>
      <p:regular r:id="rId54"/>
    </p:embeddedFont>
    <p:embeddedFont>
      <p:font typeface="Bahnschrift" panose="020B0502040204020203" pitchFamily="34" charset="0"/>
      <p:regular r:id="rId55"/>
      <p:bold r:id="rId56"/>
    </p:embeddedFont>
    <p:embeddedFont>
      <p:font typeface="Bebas Neue Bold" panose="020B0604020202020204" charset="0"/>
      <p:regular r:id="rId57"/>
    </p:embeddedFont>
    <p:embeddedFont>
      <p:font typeface="Rubik" panose="020B0604020202020204" charset="-79"/>
      <p:regular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6CE3"/>
    <a:srgbClr val="DDE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27" autoAdjust="0"/>
    <p:restoredTop sz="94622" autoAdjust="0"/>
  </p:normalViewPr>
  <p:slideViewPr>
    <p:cSldViewPr>
      <p:cViewPr varScale="1">
        <p:scale>
          <a:sx n="56" d="100"/>
          <a:sy n="56" d="100"/>
        </p:scale>
        <p:origin x="653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1" y="-2"/>
            <a:ext cx="13430248" cy="10287001"/>
            <a:chOff x="0" y="0"/>
            <a:chExt cx="34108898" cy="34898951"/>
          </a:xfrm>
        </p:grpSpPr>
        <p:sp>
          <p:nvSpPr>
            <p:cNvPr id="3" name="AutoShape 3"/>
            <p:cNvSpPr/>
            <p:nvPr/>
          </p:nvSpPr>
          <p:spPr>
            <a:xfrm>
              <a:off x="2153886" y="0"/>
              <a:ext cx="31955012" cy="34898951"/>
            </a:xfrm>
            <a:prstGeom prst="rect">
              <a:avLst/>
            </a:prstGeom>
            <a:solidFill>
              <a:srgbClr val="DDEFF0"/>
            </a:solidFill>
          </p:spPr>
        </p:sp>
        <p:grpSp>
          <p:nvGrpSpPr>
            <p:cNvPr id="4" name="Group 4"/>
            <p:cNvGrpSpPr/>
            <p:nvPr/>
          </p:nvGrpSpPr>
          <p:grpSpPr>
            <a:xfrm>
              <a:off x="0" y="96235"/>
              <a:ext cx="4307772" cy="4307772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13000533"/>
              <a:ext cx="4307772" cy="43077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4397668"/>
              <a:ext cx="4307772" cy="4307772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0" y="17301966"/>
              <a:ext cx="4307772" cy="43077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25904831"/>
              <a:ext cx="4307772" cy="4307772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0" y="8699101"/>
              <a:ext cx="4307772" cy="43077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21603399"/>
              <a:ext cx="4307772" cy="4307772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30206264"/>
              <a:ext cx="4307772" cy="430777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</p:grpSp>
      <p:sp>
        <p:nvSpPr>
          <p:cNvPr id="20" name="TextBox 20"/>
          <p:cNvSpPr txBox="1"/>
          <p:nvPr/>
        </p:nvSpPr>
        <p:spPr>
          <a:xfrm>
            <a:off x="372348" y="1707490"/>
            <a:ext cx="6265433" cy="617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5"/>
              </a:lnSpc>
            </a:pPr>
            <a:r>
              <a:rPr lang="en-US" sz="3918" spc="587" dirty="0" smtClean="0">
                <a:solidFill>
                  <a:srgbClr val="7C6CE3"/>
                </a:solidFill>
                <a:latin typeface="Bebas Neue"/>
                <a:ea typeface="Bebas Neue"/>
                <a:cs typeface="Bebas Neue"/>
                <a:sym typeface="Bebas Neue"/>
              </a:rPr>
              <a:t>project</a:t>
            </a:r>
            <a:endParaRPr lang="en-US" sz="3918" spc="587" dirty="0">
              <a:solidFill>
                <a:srgbClr val="7C6CE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72348" y="2230824"/>
            <a:ext cx="9838452" cy="2924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81"/>
              </a:lnSpc>
            </a:pPr>
            <a:r>
              <a:rPr lang="en-US" sz="10000" b="1" spc="1110" dirty="0" smtClean="0">
                <a:solidFill>
                  <a:srgbClr val="7C6CE3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Employee</a:t>
            </a:r>
          </a:p>
          <a:p>
            <a:pPr algn="l">
              <a:lnSpc>
                <a:spcPts val="12081"/>
              </a:lnSpc>
            </a:pPr>
            <a:r>
              <a:rPr lang="en-US" sz="10000" b="1" spc="1110" dirty="0" smtClean="0">
                <a:solidFill>
                  <a:srgbClr val="7C6CE3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Payroll system</a:t>
            </a:r>
            <a:endParaRPr lang="en-US" sz="10000" b="1" spc="1110" dirty="0">
              <a:solidFill>
                <a:srgbClr val="7C6CE3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24" name="TextBox 20"/>
          <p:cNvSpPr txBox="1"/>
          <p:nvPr/>
        </p:nvSpPr>
        <p:spPr>
          <a:xfrm>
            <a:off x="211928" y="8636734"/>
            <a:ext cx="6265433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5"/>
              </a:lnSpc>
            </a:pPr>
            <a:r>
              <a:rPr lang="en-US" sz="3918" spc="587" dirty="0" smtClean="0">
                <a:solidFill>
                  <a:srgbClr val="7C6CE3"/>
                </a:solidFill>
                <a:latin typeface="Bebas Neue"/>
                <a:ea typeface="Bebas Neue"/>
                <a:cs typeface="Bebas Neue"/>
                <a:sym typeface="Bebas Neue"/>
              </a:rPr>
              <a:t>Muhammad Ilyas khan</a:t>
            </a:r>
          </a:p>
          <a:p>
            <a:pPr algn="l">
              <a:lnSpc>
                <a:spcPts val="5485"/>
              </a:lnSpc>
            </a:pPr>
            <a:r>
              <a:rPr lang="en-US" sz="3918" spc="587" dirty="0" smtClean="0">
                <a:solidFill>
                  <a:srgbClr val="7C6CE3"/>
                </a:solidFill>
                <a:latin typeface="Bebas Neue"/>
                <a:ea typeface="Bebas Neue"/>
                <a:cs typeface="Bebas Neue"/>
                <a:sym typeface="Bebas Neue"/>
              </a:rPr>
              <a:t>L1f23bsai0008			</a:t>
            </a:r>
            <a:endParaRPr lang="en-US" sz="3918" spc="587" dirty="0">
              <a:solidFill>
                <a:srgbClr val="7C6CE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5" name="TextBox 20"/>
          <p:cNvSpPr txBox="1"/>
          <p:nvPr/>
        </p:nvSpPr>
        <p:spPr>
          <a:xfrm>
            <a:off x="8077200" y="8636734"/>
            <a:ext cx="6265433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85"/>
              </a:lnSpc>
            </a:pPr>
            <a:r>
              <a:rPr lang="en-US" sz="3918" spc="587" dirty="0" smtClean="0">
                <a:solidFill>
                  <a:srgbClr val="7C6CE3"/>
                </a:solidFill>
                <a:latin typeface="Bebas Neue"/>
                <a:ea typeface="Bebas Neue"/>
                <a:cs typeface="Bebas Neue"/>
                <a:sym typeface="Bebas Neue"/>
              </a:rPr>
              <a:t>25-Wednesday</a:t>
            </a:r>
          </a:p>
          <a:p>
            <a:pPr algn="l">
              <a:lnSpc>
                <a:spcPts val="5485"/>
              </a:lnSpc>
            </a:pPr>
            <a:r>
              <a:rPr lang="en-US" sz="3918" spc="587" dirty="0" smtClean="0">
                <a:solidFill>
                  <a:srgbClr val="7C6CE3"/>
                </a:solidFill>
                <a:latin typeface="Bebas Neue"/>
                <a:ea typeface="Bebas Neue"/>
                <a:cs typeface="Bebas Neue"/>
                <a:sym typeface="Bebas Neue"/>
              </a:rPr>
              <a:t>June/2025</a:t>
            </a:r>
            <a:endParaRPr lang="en-US" sz="3918" spc="587" dirty="0">
              <a:solidFill>
                <a:srgbClr val="7C6CE3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9" name="Freeform 22"/>
          <p:cNvSpPr/>
          <p:nvPr/>
        </p:nvSpPr>
        <p:spPr>
          <a:xfrm>
            <a:off x="9144000" y="1028700"/>
            <a:ext cx="8572500" cy="8229600"/>
          </a:xfrm>
          <a:custGeom>
            <a:avLst/>
            <a:gdLst/>
            <a:ahLst/>
            <a:cxnLst/>
            <a:rect l="l" t="t" r="r" b="b"/>
            <a:pathLst>
              <a:path w="8572500" h="8229600">
                <a:moveTo>
                  <a:pt x="0" y="0"/>
                </a:moveTo>
                <a:lnTo>
                  <a:pt x="8572500" y="0"/>
                </a:lnTo>
                <a:lnTo>
                  <a:pt x="85725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>
            <a:off x="0" y="0"/>
            <a:ext cx="18288000" cy="8854260"/>
            <a:chOff x="0" y="0"/>
            <a:chExt cx="4816593" cy="237612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16592" cy="2376124"/>
            </a:xfrm>
            <a:custGeom>
              <a:avLst/>
              <a:gdLst/>
              <a:ahLst/>
              <a:cxnLst/>
              <a:rect l="l" t="t" r="r" b="b"/>
              <a:pathLst>
                <a:path w="4816592" h="2376124">
                  <a:moveTo>
                    <a:pt x="0" y="0"/>
                  </a:moveTo>
                  <a:lnTo>
                    <a:pt x="4816592" y="0"/>
                  </a:lnTo>
                  <a:lnTo>
                    <a:pt x="4816592" y="2376124"/>
                  </a:lnTo>
                  <a:lnTo>
                    <a:pt x="0" y="2376124"/>
                  </a:lnTo>
                  <a:close/>
                </a:path>
              </a:pathLst>
            </a:custGeom>
            <a:solidFill>
              <a:srgbClr val="DDEFF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816593" cy="2414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28700" y="1114425"/>
            <a:ext cx="16230600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SQL Queries</a:t>
            </a:r>
            <a:endParaRPr lang="en-US" sz="8800" b="1" dirty="0">
              <a:solidFill>
                <a:srgbClr val="7C6CE3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28700" y="3015983"/>
            <a:ext cx="1661797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32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6" y="2645413"/>
            <a:ext cx="15119376" cy="4567311"/>
          </a:xfrm>
          <a:prstGeom prst="rect">
            <a:avLst/>
          </a:prstGeom>
        </p:spPr>
      </p:pic>
      <p:grpSp>
        <p:nvGrpSpPr>
          <p:cNvPr id="11" name="Group 2"/>
          <p:cNvGrpSpPr/>
          <p:nvPr/>
        </p:nvGrpSpPr>
        <p:grpSpPr>
          <a:xfrm>
            <a:off x="84367" y="7778283"/>
            <a:ext cx="18119262" cy="2053755"/>
            <a:chOff x="2692358" y="8378"/>
            <a:chExt cx="24159015" cy="2738340"/>
          </a:xfrm>
        </p:grpSpPr>
        <p:grpSp>
          <p:nvGrpSpPr>
            <p:cNvPr id="12" name="Group 3"/>
            <p:cNvGrpSpPr/>
            <p:nvPr/>
          </p:nvGrpSpPr>
          <p:grpSpPr>
            <a:xfrm rot="5421497">
              <a:off x="5376337" y="41947"/>
              <a:ext cx="2687987" cy="2687987"/>
              <a:chOff x="0" y="0"/>
              <a:chExt cx="6350000" cy="6350000"/>
            </a:xfrm>
          </p:grpSpPr>
          <p:sp>
            <p:nvSpPr>
              <p:cNvPr id="38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3" name="Group 5"/>
            <p:cNvGrpSpPr/>
            <p:nvPr/>
          </p:nvGrpSpPr>
          <p:grpSpPr>
            <a:xfrm rot="5421497">
              <a:off x="16111852" y="41947"/>
              <a:ext cx="2687987" cy="2687987"/>
              <a:chOff x="0" y="0"/>
              <a:chExt cx="6350000" cy="6350000"/>
            </a:xfrm>
          </p:grpSpPr>
          <p:sp>
            <p:nvSpPr>
              <p:cNvPr id="37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4" name="Group 7"/>
            <p:cNvGrpSpPr/>
            <p:nvPr/>
          </p:nvGrpSpPr>
          <p:grpSpPr>
            <a:xfrm rot="5421497">
              <a:off x="21479407" y="41947"/>
              <a:ext cx="2687987" cy="2687987"/>
              <a:chOff x="0" y="0"/>
              <a:chExt cx="6350000" cy="6350000"/>
            </a:xfrm>
          </p:grpSpPr>
          <p:sp>
            <p:nvSpPr>
              <p:cNvPr id="36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5" name="Group 9"/>
            <p:cNvGrpSpPr/>
            <p:nvPr/>
          </p:nvGrpSpPr>
          <p:grpSpPr>
            <a:xfrm rot="5421497">
              <a:off x="2692358" y="25162"/>
              <a:ext cx="2687987" cy="2687987"/>
              <a:chOff x="0" y="0"/>
              <a:chExt cx="6350000" cy="6350000"/>
            </a:xfrm>
          </p:grpSpPr>
          <p:sp>
            <p:nvSpPr>
              <p:cNvPr id="35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6" name="Group 11"/>
            <p:cNvGrpSpPr/>
            <p:nvPr/>
          </p:nvGrpSpPr>
          <p:grpSpPr>
            <a:xfrm rot="5421497">
              <a:off x="13427872" y="25162"/>
              <a:ext cx="2687987" cy="2687987"/>
              <a:chOff x="0" y="0"/>
              <a:chExt cx="6350000" cy="6350000"/>
            </a:xfrm>
          </p:grpSpPr>
          <p:sp>
            <p:nvSpPr>
              <p:cNvPr id="34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7" name="Group 13"/>
            <p:cNvGrpSpPr/>
            <p:nvPr/>
          </p:nvGrpSpPr>
          <p:grpSpPr>
            <a:xfrm rot="5421497">
              <a:off x="8060317" y="58731"/>
              <a:ext cx="2687987" cy="2687987"/>
              <a:chOff x="0" y="0"/>
              <a:chExt cx="6350000" cy="6350000"/>
            </a:xfrm>
          </p:grpSpPr>
          <p:sp>
            <p:nvSpPr>
              <p:cNvPr id="28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8" name="Group 15"/>
            <p:cNvGrpSpPr/>
            <p:nvPr/>
          </p:nvGrpSpPr>
          <p:grpSpPr>
            <a:xfrm rot="5421497">
              <a:off x="18795831" y="58731"/>
              <a:ext cx="2687987" cy="2687987"/>
              <a:chOff x="0" y="0"/>
              <a:chExt cx="6350000" cy="6350000"/>
            </a:xfrm>
          </p:grpSpPr>
          <p:sp>
            <p:nvSpPr>
              <p:cNvPr id="2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9" name="Group 17"/>
            <p:cNvGrpSpPr/>
            <p:nvPr/>
          </p:nvGrpSpPr>
          <p:grpSpPr>
            <a:xfrm rot="5421497">
              <a:off x="24163386" y="58731"/>
              <a:ext cx="2687987" cy="2687987"/>
              <a:chOff x="0" y="0"/>
              <a:chExt cx="6350000" cy="6350000"/>
            </a:xfrm>
          </p:grpSpPr>
          <p:sp>
            <p:nvSpPr>
              <p:cNvPr id="22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20" name="Group 21"/>
            <p:cNvGrpSpPr/>
            <p:nvPr/>
          </p:nvGrpSpPr>
          <p:grpSpPr>
            <a:xfrm rot="5421497">
              <a:off x="10743893" y="8378"/>
              <a:ext cx="2687987" cy="2687987"/>
              <a:chOff x="0" y="0"/>
              <a:chExt cx="6350000" cy="6350000"/>
            </a:xfrm>
          </p:grpSpPr>
          <p:sp>
            <p:nvSpPr>
              <p:cNvPr id="21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</p:grpSp>
    </p:spTree>
    <p:extLst>
      <p:ext uri="{BB962C8B-B14F-4D97-AF65-F5344CB8AC3E}">
        <p14:creationId xmlns:p14="http://schemas.microsoft.com/office/powerpoint/2010/main" val="241181177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>
            <a:off x="0" y="0"/>
            <a:ext cx="18288000" cy="8786277"/>
            <a:chOff x="0" y="0"/>
            <a:chExt cx="4816593" cy="237612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16592" cy="2376124"/>
            </a:xfrm>
            <a:custGeom>
              <a:avLst/>
              <a:gdLst/>
              <a:ahLst/>
              <a:cxnLst/>
              <a:rect l="l" t="t" r="r" b="b"/>
              <a:pathLst>
                <a:path w="4816592" h="2376124">
                  <a:moveTo>
                    <a:pt x="0" y="0"/>
                  </a:moveTo>
                  <a:lnTo>
                    <a:pt x="4816592" y="0"/>
                  </a:lnTo>
                  <a:lnTo>
                    <a:pt x="4816592" y="2376124"/>
                  </a:lnTo>
                  <a:lnTo>
                    <a:pt x="0" y="2376124"/>
                  </a:lnTo>
                  <a:close/>
                </a:path>
              </a:pathLst>
            </a:custGeom>
            <a:solidFill>
              <a:srgbClr val="DDEFF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816593" cy="2414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457200" y="147643"/>
            <a:ext cx="16230600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ERD DAIGRAM</a:t>
            </a:r>
            <a:endParaRPr lang="en-US" sz="8800" b="1" dirty="0">
              <a:solidFill>
                <a:srgbClr val="7C6CE3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28700" y="3015983"/>
            <a:ext cx="1661797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3200" dirty="0"/>
          </a:p>
        </p:txBody>
      </p:sp>
      <p:grpSp>
        <p:nvGrpSpPr>
          <p:cNvPr id="10" name="Group 2"/>
          <p:cNvGrpSpPr/>
          <p:nvPr/>
        </p:nvGrpSpPr>
        <p:grpSpPr>
          <a:xfrm>
            <a:off x="84367" y="7778283"/>
            <a:ext cx="18119262" cy="2053755"/>
            <a:chOff x="2692358" y="8378"/>
            <a:chExt cx="24159015" cy="2738340"/>
          </a:xfrm>
        </p:grpSpPr>
        <p:grpSp>
          <p:nvGrpSpPr>
            <p:cNvPr id="11" name="Group 3"/>
            <p:cNvGrpSpPr/>
            <p:nvPr/>
          </p:nvGrpSpPr>
          <p:grpSpPr>
            <a:xfrm rot="5421497">
              <a:off x="5376337" y="41947"/>
              <a:ext cx="2687987" cy="2687987"/>
              <a:chOff x="0" y="0"/>
              <a:chExt cx="6350000" cy="6350000"/>
            </a:xfrm>
          </p:grpSpPr>
          <p:sp>
            <p:nvSpPr>
              <p:cNvPr id="3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2" name="Group 5"/>
            <p:cNvGrpSpPr/>
            <p:nvPr/>
          </p:nvGrpSpPr>
          <p:grpSpPr>
            <a:xfrm rot="5421497">
              <a:off x="16111852" y="41947"/>
              <a:ext cx="2687987" cy="2687987"/>
              <a:chOff x="0" y="0"/>
              <a:chExt cx="6350000" cy="6350000"/>
            </a:xfrm>
          </p:grpSpPr>
          <p:sp>
            <p:nvSpPr>
              <p:cNvPr id="33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3" name="Group 7"/>
            <p:cNvGrpSpPr/>
            <p:nvPr/>
          </p:nvGrpSpPr>
          <p:grpSpPr>
            <a:xfrm rot="5421497">
              <a:off x="21479407" y="41947"/>
              <a:ext cx="2687987" cy="2687987"/>
              <a:chOff x="0" y="0"/>
              <a:chExt cx="6350000" cy="6350000"/>
            </a:xfrm>
          </p:grpSpPr>
          <p:sp>
            <p:nvSpPr>
              <p:cNvPr id="31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4" name="Group 9"/>
            <p:cNvGrpSpPr/>
            <p:nvPr/>
          </p:nvGrpSpPr>
          <p:grpSpPr>
            <a:xfrm rot="5421497">
              <a:off x="2692358" y="25162"/>
              <a:ext cx="2687987" cy="2687987"/>
              <a:chOff x="0" y="0"/>
              <a:chExt cx="6350000" cy="6350000"/>
            </a:xfrm>
          </p:grpSpPr>
          <p:sp>
            <p:nvSpPr>
              <p:cNvPr id="29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5" name="Group 11"/>
            <p:cNvGrpSpPr/>
            <p:nvPr/>
          </p:nvGrpSpPr>
          <p:grpSpPr>
            <a:xfrm rot="5421497">
              <a:off x="13427872" y="25162"/>
              <a:ext cx="2687987" cy="2687987"/>
              <a:chOff x="0" y="0"/>
              <a:chExt cx="6350000" cy="6350000"/>
            </a:xfrm>
          </p:grpSpPr>
          <p:sp>
            <p:nvSpPr>
              <p:cNvPr id="28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6" name="Group 13"/>
            <p:cNvGrpSpPr/>
            <p:nvPr/>
          </p:nvGrpSpPr>
          <p:grpSpPr>
            <a:xfrm rot="5421497">
              <a:off x="8060317" y="58731"/>
              <a:ext cx="2687987" cy="2687987"/>
              <a:chOff x="0" y="0"/>
              <a:chExt cx="6350000" cy="6350000"/>
            </a:xfrm>
          </p:grpSpPr>
          <p:sp>
            <p:nvSpPr>
              <p:cNvPr id="26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7" name="Group 15"/>
            <p:cNvGrpSpPr/>
            <p:nvPr/>
          </p:nvGrpSpPr>
          <p:grpSpPr>
            <a:xfrm rot="5421497">
              <a:off x="18795831" y="58731"/>
              <a:ext cx="2687987" cy="2687987"/>
              <a:chOff x="0" y="0"/>
              <a:chExt cx="6350000" cy="6350000"/>
            </a:xfrm>
          </p:grpSpPr>
          <p:sp>
            <p:nvSpPr>
              <p:cNvPr id="22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8" name="Group 17"/>
            <p:cNvGrpSpPr/>
            <p:nvPr/>
          </p:nvGrpSpPr>
          <p:grpSpPr>
            <a:xfrm rot="5421497">
              <a:off x="24163386" y="58731"/>
              <a:ext cx="2687987" cy="2687987"/>
              <a:chOff x="0" y="0"/>
              <a:chExt cx="6350000" cy="6350000"/>
            </a:xfrm>
          </p:grpSpPr>
          <p:sp>
            <p:nvSpPr>
              <p:cNvPr id="21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9" name="Group 21"/>
            <p:cNvGrpSpPr/>
            <p:nvPr/>
          </p:nvGrpSpPr>
          <p:grpSpPr>
            <a:xfrm rot="5421497">
              <a:off x="10743893" y="8378"/>
              <a:ext cx="2687987" cy="2687987"/>
              <a:chOff x="0" y="0"/>
              <a:chExt cx="6350000" cy="6350000"/>
            </a:xfrm>
          </p:grpSpPr>
          <p:sp>
            <p:nvSpPr>
              <p:cNvPr id="20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51" y="1291846"/>
            <a:ext cx="14209276" cy="89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6363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>
            <a:off x="0" y="0"/>
            <a:ext cx="18288000" cy="8854260"/>
            <a:chOff x="0" y="0"/>
            <a:chExt cx="4816593" cy="237612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16592" cy="2376124"/>
            </a:xfrm>
            <a:custGeom>
              <a:avLst/>
              <a:gdLst/>
              <a:ahLst/>
              <a:cxnLst/>
              <a:rect l="l" t="t" r="r" b="b"/>
              <a:pathLst>
                <a:path w="4816592" h="2376124">
                  <a:moveTo>
                    <a:pt x="0" y="0"/>
                  </a:moveTo>
                  <a:lnTo>
                    <a:pt x="4816592" y="0"/>
                  </a:lnTo>
                  <a:lnTo>
                    <a:pt x="4816592" y="2376124"/>
                  </a:lnTo>
                  <a:lnTo>
                    <a:pt x="0" y="2376124"/>
                  </a:lnTo>
                  <a:close/>
                </a:path>
              </a:pathLst>
            </a:custGeom>
            <a:solidFill>
              <a:srgbClr val="DDEFF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816593" cy="2414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028700" y="3015983"/>
            <a:ext cx="1661797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3200" dirty="0"/>
          </a:p>
        </p:txBody>
      </p:sp>
      <p:grpSp>
        <p:nvGrpSpPr>
          <p:cNvPr id="11" name="Group 2"/>
          <p:cNvGrpSpPr/>
          <p:nvPr/>
        </p:nvGrpSpPr>
        <p:grpSpPr>
          <a:xfrm>
            <a:off x="84367" y="7778283"/>
            <a:ext cx="18119262" cy="2053755"/>
            <a:chOff x="2692358" y="8378"/>
            <a:chExt cx="24159015" cy="2738340"/>
          </a:xfrm>
        </p:grpSpPr>
        <p:grpSp>
          <p:nvGrpSpPr>
            <p:cNvPr id="12" name="Group 3"/>
            <p:cNvGrpSpPr/>
            <p:nvPr/>
          </p:nvGrpSpPr>
          <p:grpSpPr>
            <a:xfrm rot="5421497">
              <a:off x="5376337" y="41947"/>
              <a:ext cx="2687987" cy="2687987"/>
              <a:chOff x="0" y="0"/>
              <a:chExt cx="6350000" cy="6350000"/>
            </a:xfrm>
          </p:grpSpPr>
          <p:sp>
            <p:nvSpPr>
              <p:cNvPr id="38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3" name="Group 5"/>
            <p:cNvGrpSpPr/>
            <p:nvPr/>
          </p:nvGrpSpPr>
          <p:grpSpPr>
            <a:xfrm rot="5421497">
              <a:off x="16111852" y="41947"/>
              <a:ext cx="2687987" cy="2687987"/>
              <a:chOff x="0" y="0"/>
              <a:chExt cx="6350000" cy="6350000"/>
            </a:xfrm>
          </p:grpSpPr>
          <p:sp>
            <p:nvSpPr>
              <p:cNvPr id="37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4" name="Group 7"/>
            <p:cNvGrpSpPr/>
            <p:nvPr/>
          </p:nvGrpSpPr>
          <p:grpSpPr>
            <a:xfrm rot="5421497">
              <a:off x="21479407" y="41947"/>
              <a:ext cx="2687987" cy="2687987"/>
              <a:chOff x="0" y="0"/>
              <a:chExt cx="6350000" cy="6350000"/>
            </a:xfrm>
          </p:grpSpPr>
          <p:sp>
            <p:nvSpPr>
              <p:cNvPr id="36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5" name="Group 9"/>
            <p:cNvGrpSpPr/>
            <p:nvPr/>
          </p:nvGrpSpPr>
          <p:grpSpPr>
            <a:xfrm rot="5421497">
              <a:off x="2692358" y="25162"/>
              <a:ext cx="2687987" cy="2687987"/>
              <a:chOff x="0" y="0"/>
              <a:chExt cx="6350000" cy="6350000"/>
            </a:xfrm>
          </p:grpSpPr>
          <p:sp>
            <p:nvSpPr>
              <p:cNvPr id="35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6" name="Group 11"/>
            <p:cNvGrpSpPr/>
            <p:nvPr/>
          </p:nvGrpSpPr>
          <p:grpSpPr>
            <a:xfrm rot="5421497">
              <a:off x="13427872" y="25162"/>
              <a:ext cx="2687987" cy="2687987"/>
              <a:chOff x="0" y="0"/>
              <a:chExt cx="6350000" cy="6350000"/>
            </a:xfrm>
          </p:grpSpPr>
          <p:sp>
            <p:nvSpPr>
              <p:cNvPr id="34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7" name="Group 13"/>
            <p:cNvGrpSpPr/>
            <p:nvPr/>
          </p:nvGrpSpPr>
          <p:grpSpPr>
            <a:xfrm rot="5421497">
              <a:off x="8060317" y="58731"/>
              <a:ext cx="2687987" cy="2687987"/>
              <a:chOff x="0" y="0"/>
              <a:chExt cx="6350000" cy="6350000"/>
            </a:xfrm>
          </p:grpSpPr>
          <p:sp>
            <p:nvSpPr>
              <p:cNvPr id="28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8" name="Group 15"/>
            <p:cNvGrpSpPr/>
            <p:nvPr/>
          </p:nvGrpSpPr>
          <p:grpSpPr>
            <a:xfrm rot="5421497">
              <a:off x="18795831" y="58731"/>
              <a:ext cx="2687987" cy="2687987"/>
              <a:chOff x="0" y="0"/>
              <a:chExt cx="6350000" cy="6350000"/>
            </a:xfrm>
          </p:grpSpPr>
          <p:sp>
            <p:nvSpPr>
              <p:cNvPr id="2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9" name="Group 17"/>
            <p:cNvGrpSpPr/>
            <p:nvPr/>
          </p:nvGrpSpPr>
          <p:grpSpPr>
            <a:xfrm rot="5421497">
              <a:off x="24163386" y="58731"/>
              <a:ext cx="2687987" cy="2687987"/>
              <a:chOff x="0" y="0"/>
              <a:chExt cx="6350000" cy="6350000"/>
            </a:xfrm>
          </p:grpSpPr>
          <p:sp>
            <p:nvSpPr>
              <p:cNvPr id="22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20" name="Group 21"/>
            <p:cNvGrpSpPr/>
            <p:nvPr/>
          </p:nvGrpSpPr>
          <p:grpSpPr>
            <a:xfrm rot="5421497">
              <a:off x="10743893" y="8378"/>
              <a:ext cx="2687987" cy="2687987"/>
              <a:chOff x="0" y="0"/>
              <a:chExt cx="6350000" cy="6350000"/>
            </a:xfrm>
          </p:grpSpPr>
          <p:sp>
            <p:nvSpPr>
              <p:cNvPr id="21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</p:grpSp>
      <p:sp>
        <p:nvSpPr>
          <p:cNvPr id="29" name="TextBox 2"/>
          <p:cNvSpPr txBox="1"/>
          <p:nvPr/>
        </p:nvSpPr>
        <p:spPr>
          <a:xfrm>
            <a:off x="1028699" y="343969"/>
            <a:ext cx="1623060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69"/>
              </a:lnSpc>
              <a:spcBef>
                <a:spcPct val="0"/>
              </a:spcBef>
            </a:pPr>
            <a:r>
              <a:rPr lang="en-US" sz="6999" b="1" spc="713" dirty="0" smtClean="0">
                <a:solidFill>
                  <a:srgbClr val="7C6CE3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Login and Register</a:t>
            </a:r>
            <a:endParaRPr lang="en-US" sz="6999" b="1" spc="713" dirty="0">
              <a:solidFill>
                <a:srgbClr val="7C6CE3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31" name="TextBox 3"/>
          <p:cNvSpPr txBox="1"/>
          <p:nvPr/>
        </p:nvSpPr>
        <p:spPr>
          <a:xfrm>
            <a:off x="7042726" y="2646307"/>
            <a:ext cx="3521754" cy="1255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520"/>
              </a:lnSpc>
              <a:spcBef>
                <a:spcPct val="0"/>
              </a:spcBef>
            </a:pPr>
            <a:r>
              <a:rPr lang="en-US" sz="2000" b="1" dirty="0">
                <a:latin typeface="Bahnschrift" panose="020B0502040204020203" pitchFamily="34" charset="0"/>
              </a:rPr>
              <a:t>Enter your details</a:t>
            </a:r>
            <a:r>
              <a:rPr lang="en-US" sz="2000" dirty="0">
                <a:latin typeface="Bahnschrift" panose="020B0502040204020203" pitchFamily="34" charset="0"/>
              </a:rPr>
              <a:t> (name, email, username, password, confirm password) and click on </a:t>
            </a:r>
            <a:r>
              <a:rPr lang="en-US" sz="2000" b="1" dirty="0">
                <a:latin typeface="Bahnschrift" panose="020B0502040204020203" pitchFamily="34" charset="0"/>
              </a:rPr>
              <a:t>"Register."</a:t>
            </a:r>
            <a:endParaRPr lang="en-US" sz="2000" dirty="0">
              <a:solidFill>
                <a:srgbClr val="000000"/>
              </a:solidFill>
              <a:latin typeface="Bahnschrift" panose="020B0502040204020203" pitchFamily="34" charset="0"/>
              <a:ea typeface="Rubik"/>
              <a:cs typeface="Rubik"/>
              <a:sym typeface="Rubik"/>
            </a:endParaRPr>
          </a:p>
        </p:txBody>
      </p:sp>
      <p:sp>
        <p:nvSpPr>
          <p:cNvPr id="33" name="TextBox 4"/>
          <p:cNvSpPr txBox="1"/>
          <p:nvPr/>
        </p:nvSpPr>
        <p:spPr>
          <a:xfrm>
            <a:off x="1002423" y="2646307"/>
            <a:ext cx="4514084" cy="93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520"/>
              </a:lnSpc>
              <a:spcBef>
                <a:spcPct val="0"/>
              </a:spcBef>
            </a:pPr>
            <a:r>
              <a:rPr lang="en-US" sz="2000" b="1" dirty="0" smtClean="0">
                <a:latin typeface="Bahnschrift" panose="020B0502040204020203" pitchFamily="34" charset="0"/>
              </a:rPr>
              <a:t>First</a:t>
            </a:r>
            <a:r>
              <a:rPr lang="en-US" sz="2000" b="1" dirty="0">
                <a:latin typeface="Bahnschrift" panose="020B0502040204020203" pitchFamily="34" charset="0"/>
              </a:rPr>
              <a:t>, run the app</a:t>
            </a:r>
            <a:r>
              <a:rPr lang="en-US" sz="2000" dirty="0">
                <a:latin typeface="Bahnschrift" panose="020B0502040204020203" pitchFamily="34" charset="0"/>
              </a:rPr>
              <a:t>, then click </a:t>
            </a:r>
            <a:endParaRPr lang="en-US" sz="2000" dirty="0" smtClean="0">
              <a:latin typeface="Bahnschrift" panose="020B0502040204020203" pitchFamily="34" charset="0"/>
            </a:endParaRPr>
          </a:p>
          <a:p>
            <a:pPr lvl="0" algn="ctr">
              <a:lnSpc>
                <a:spcPts val="2520"/>
              </a:lnSpc>
              <a:spcBef>
                <a:spcPct val="0"/>
              </a:spcBef>
            </a:pPr>
            <a:r>
              <a:rPr lang="en-US" sz="2000" dirty="0" smtClean="0">
                <a:latin typeface="Bahnschrift" panose="020B0502040204020203" pitchFamily="34" charset="0"/>
              </a:rPr>
              <a:t>on </a:t>
            </a:r>
            <a:r>
              <a:rPr lang="en-US" sz="2000" b="1" dirty="0">
                <a:latin typeface="Bahnschrift" panose="020B0502040204020203" pitchFamily="34" charset="0"/>
              </a:rPr>
              <a:t>"Register Admin"</a:t>
            </a:r>
            <a:r>
              <a:rPr lang="en-US" sz="2000" dirty="0">
                <a:latin typeface="Bahnschrift" panose="020B0502040204020203" pitchFamily="34" charset="0"/>
              </a:rPr>
              <a:t> to open the registration form.</a:t>
            </a:r>
            <a:endParaRPr lang="en-US" sz="2000" dirty="0">
              <a:solidFill>
                <a:srgbClr val="000000"/>
              </a:solidFill>
              <a:latin typeface="Bahnschrift" panose="020B0502040204020203" pitchFamily="34" charset="0"/>
              <a:ea typeface="Rubik"/>
              <a:cs typeface="Rubik"/>
              <a:sym typeface="Rubik"/>
            </a:endParaRPr>
          </a:p>
        </p:txBody>
      </p:sp>
      <p:sp>
        <p:nvSpPr>
          <p:cNvPr id="39" name="TextBox 5"/>
          <p:cNvSpPr txBox="1"/>
          <p:nvPr/>
        </p:nvSpPr>
        <p:spPr>
          <a:xfrm>
            <a:off x="12662321" y="2646307"/>
            <a:ext cx="3370840" cy="157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520"/>
              </a:lnSpc>
              <a:spcBef>
                <a:spcPct val="0"/>
              </a:spcBef>
            </a:pPr>
            <a:r>
              <a:rPr lang="en-US" dirty="0">
                <a:latin typeface="Bahnschrift" panose="020B0502040204020203" pitchFamily="34" charset="0"/>
              </a:rPr>
              <a:t>You’ll see a popup saying </a:t>
            </a:r>
            <a:r>
              <a:rPr lang="en-US" b="1" dirty="0">
                <a:latin typeface="Bahnschrift" panose="020B0502040204020203" pitchFamily="34" charset="0"/>
              </a:rPr>
              <a:t>"Admin registered successfully"</a:t>
            </a:r>
            <a:r>
              <a:rPr lang="en-US" dirty="0">
                <a:latin typeface="Bahnschrift" panose="020B0502040204020203" pitchFamily="34" charset="0"/>
              </a:rPr>
              <a:t> — now enter your username and password on the login screen and click </a:t>
            </a:r>
            <a:r>
              <a:rPr lang="en-US" b="1" dirty="0">
                <a:latin typeface="Bahnschrift" panose="020B0502040204020203" pitchFamily="34" charset="0"/>
              </a:rPr>
              <a:t>"Login."</a:t>
            </a:r>
            <a:endParaRPr lang="en-US" dirty="0">
              <a:solidFill>
                <a:srgbClr val="000000"/>
              </a:solidFill>
              <a:latin typeface="Bahnschrift" panose="020B0502040204020203" pitchFamily="34" charset="0"/>
              <a:ea typeface="Rubik"/>
              <a:cs typeface="Rubik"/>
              <a:sym typeface="Rubik"/>
            </a:endParaRPr>
          </a:p>
        </p:txBody>
      </p:sp>
      <p:sp>
        <p:nvSpPr>
          <p:cNvPr id="40" name="AutoShape 6"/>
          <p:cNvSpPr/>
          <p:nvPr/>
        </p:nvSpPr>
        <p:spPr>
          <a:xfrm>
            <a:off x="3017154" y="2048059"/>
            <a:ext cx="10850574" cy="9525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1" name="Group 7"/>
          <p:cNvGrpSpPr/>
          <p:nvPr/>
        </p:nvGrpSpPr>
        <p:grpSpPr>
          <a:xfrm>
            <a:off x="2779439" y="1585206"/>
            <a:ext cx="703622" cy="762000"/>
            <a:chOff x="0" y="0"/>
            <a:chExt cx="812800" cy="812800"/>
          </a:xfrm>
        </p:grpSpPr>
        <p:sp>
          <p:nvSpPr>
            <p:cNvPr id="42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78B4"/>
            </a:solidFill>
          </p:spPr>
        </p:sp>
        <p:sp>
          <p:nvSpPr>
            <p:cNvPr id="43" name="TextBox 9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485"/>
                </a:lnSpc>
                <a:spcBef>
                  <a:spcPct val="0"/>
                </a:spcBef>
              </a:pPr>
              <a:r>
                <a:rPr lang="en-US" sz="3918" u="none" spc="587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1.</a:t>
              </a:r>
            </a:p>
          </p:txBody>
        </p:sp>
      </p:grpSp>
      <p:grpSp>
        <p:nvGrpSpPr>
          <p:cNvPr id="44" name="Group 10"/>
          <p:cNvGrpSpPr/>
          <p:nvPr/>
        </p:nvGrpSpPr>
        <p:grpSpPr>
          <a:xfrm>
            <a:off x="8323577" y="1585206"/>
            <a:ext cx="703622" cy="762000"/>
            <a:chOff x="0" y="0"/>
            <a:chExt cx="812800" cy="812800"/>
          </a:xfrm>
        </p:grpSpPr>
        <p:sp>
          <p:nvSpPr>
            <p:cNvPr id="45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F6FED"/>
            </a:solidFill>
          </p:spPr>
        </p:sp>
        <p:sp>
          <p:nvSpPr>
            <p:cNvPr id="46" name="TextBox 12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485"/>
                </a:lnSpc>
                <a:spcBef>
                  <a:spcPct val="0"/>
                </a:spcBef>
              </a:pPr>
              <a:r>
                <a:rPr lang="en-US" sz="3918" spc="587" dirty="0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2</a:t>
              </a:r>
              <a:r>
                <a:rPr lang="en-US" sz="3918" u="none" spc="587" dirty="0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.</a:t>
              </a:r>
            </a:p>
          </p:txBody>
        </p:sp>
      </p:grpSp>
      <p:grpSp>
        <p:nvGrpSpPr>
          <p:cNvPr id="47" name="Group 13"/>
          <p:cNvGrpSpPr/>
          <p:nvPr/>
        </p:nvGrpSpPr>
        <p:grpSpPr>
          <a:xfrm>
            <a:off x="13867715" y="1585206"/>
            <a:ext cx="703622" cy="762000"/>
            <a:chOff x="0" y="0"/>
            <a:chExt cx="812800" cy="812800"/>
          </a:xfrm>
        </p:grpSpPr>
        <p:sp>
          <p:nvSpPr>
            <p:cNvPr id="48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B25A"/>
            </a:solidFill>
          </p:spPr>
        </p:sp>
        <p:sp>
          <p:nvSpPr>
            <p:cNvPr id="49" name="TextBox 15"/>
            <p:cNvSpPr txBox="1"/>
            <p:nvPr/>
          </p:nvSpPr>
          <p:spPr>
            <a:xfrm>
              <a:off x="76200" y="-9525"/>
              <a:ext cx="6604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485"/>
                </a:lnSpc>
                <a:spcBef>
                  <a:spcPct val="0"/>
                </a:spcBef>
              </a:pPr>
              <a:r>
                <a:rPr lang="en-US" sz="3918" spc="587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3</a:t>
              </a:r>
              <a:r>
                <a:rPr lang="en-US" sz="3918" u="none" spc="587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.</a:t>
              </a:r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06" y="4381500"/>
            <a:ext cx="4969329" cy="4191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543" y="4298375"/>
            <a:ext cx="4947384" cy="508702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4"/>
          <a:srcRect t="5546"/>
          <a:stretch/>
        </p:blipFill>
        <p:spPr>
          <a:xfrm>
            <a:off x="13052608" y="4298375"/>
            <a:ext cx="2905530" cy="169162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2146" y="6071638"/>
            <a:ext cx="4940265" cy="421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3995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sp>
        <p:nvSpPr>
          <p:cNvPr id="60" name="TextBox 27"/>
          <p:cNvSpPr txBox="1"/>
          <p:nvPr/>
        </p:nvSpPr>
        <p:spPr>
          <a:xfrm>
            <a:off x="457200" y="147643"/>
            <a:ext cx="16230600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Dashboard</a:t>
            </a:r>
            <a:endParaRPr lang="en-US" sz="8800" b="1" dirty="0">
              <a:solidFill>
                <a:srgbClr val="7C6CE3"/>
              </a:solidFill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333499"/>
            <a:ext cx="17907000" cy="884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9182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6" y="1333501"/>
            <a:ext cx="17449804" cy="8867976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62447" y="114300"/>
            <a:ext cx="16383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Employee Management Dashboard</a:t>
            </a:r>
            <a:endParaRPr lang="en-US" sz="8800" b="1" dirty="0">
              <a:solidFill>
                <a:srgbClr val="7C6C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16278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sp>
        <p:nvSpPr>
          <p:cNvPr id="27" name="TextBox 27"/>
          <p:cNvSpPr txBox="1"/>
          <p:nvPr/>
        </p:nvSpPr>
        <p:spPr>
          <a:xfrm>
            <a:off x="457200" y="147643"/>
            <a:ext cx="16230600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Search Employee</a:t>
            </a:r>
            <a:endParaRPr lang="en-US" sz="8800" b="1" dirty="0">
              <a:solidFill>
                <a:srgbClr val="7C6CE3"/>
              </a:solidFill>
            </a:endParaRPr>
          </a:p>
        </p:txBody>
      </p:sp>
      <p:sp>
        <p:nvSpPr>
          <p:cNvPr id="32" name="TextBox 5"/>
          <p:cNvSpPr txBox="1"/>
          <p:nvPr/>
        </p:nvSpPr>
        <p:spPr>
          <a:xfrm>
            <a:off x="604246" y="1767398"/>
            <a:ext cx="15113986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100" dirty="0" smtClean="0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You can </a:t>
            </a:r>
            <a:r>
              <a:rPr lang="en-US" sz="2100" b="1" dirty="0" smtClean="0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search </a:t>
            </a:r>
            <a:r>
              <a:rPr lang="en-US" sz="2100" dirty="0" smtClean="0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employee</a:t>
            </a:r>
            <a:r>
              <a:rPr lang="en-US" sz="2100" b="1" dirty="0" smtClean="0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 </a:t>
            </a:r>
            <a:r>
              <a:rPr lang="en-US" sz="2100" dirty="0" smtClean="0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by his/her name, simply write his/her name in the </a:t>
            </a:r>
            <a:r>
              <a:rPr lang="en-US" sz="2100" b="1" dirty="0" smtClean="0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search box </a:t>
            </a:r>
            <a:r>
              <a:rPr lang="en-US" sz="2100" dirty="0" smtClean="0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and it will automatically search that employee if exist.</a:t>
            </a:r>
            <a:endParaRPr lang="en-US" sz="2100" dirty="0">
              <a:solidFill>
                <a:srgbClr val="000000"/>
              </a:solidFill>
              <a:latin typeface="Bahnschrift" panose="020B0502040204020203" pitchFamily="34" charset="0"/>
              <a:ea typeface="Rubik"/>
              <a:cs typeface="Rubik"/>
              <a:sym typeface="Rubi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36" y="2774854"/>
            <a:ext cx="15358007" cy="2334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36" y="6438900"/>
            <a:ext cx="15358007" cy="3057230"/>
          </a:xfrm>
          <a:prstGeom prst="rect">
            <a:avLst/>
          </a:prstGeom>
        </p:spPr>
      </p:pic>
      <p:sp>
        <p:nvSpPr>
          <p:cNvPr id="39" name="TextBox 5"/>
          <p:cNvSpPr txBox="1"/>
          <p:nvPr/>
        </p:nvSpPr>
        <p:spPr>
          <a:xfrm>
            <a:off x="482236" y="5360592"/>
            <a:ext cx="15113986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100" dirty="0" smtClean="0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Or you can </a:t>
            </a:r>
            <a:r>
              <a:rPr lang="en-US" sz="2100" b="1" dirty="0" smtClean="0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search</a:t>
            </a:r>
            <a:r>
              <a:rPr lang="en-US" sz="2100" dirty="0" smtClean="0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 employee by his/her Position, Department or Hiring date, simply write in the </a:t>
            </a:r>
            <a:r>
              <a:rPr lang="en-US" sz="2100" b="1" dirty="0" smtClean="0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search box </a:t>
            </a:r>
            <a:r>
              <a:rPr lang="en-US" sz="2100" dirty="0" smtClean="0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and it will automatically search that employees if exist.</a:t>
            </a:r>
            <a:endParaRPr lang="en-US" sz="2100" dirty="0">
              <a:solidFill>
                <a:srgbClr val="000000"/>
              </a:solidFill>
              <a:latin typeface="Bahnschrift" panose="020B0502040204020203" pitchFamily="34" charset="0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49306295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sp>
        <p:nvSpPr>
          <p:cNvPr id="27" name="TextBox 27"/>
          <p:cNvSpPr txBox="1"/>
          <p:nvPr/>
        </p:nvSpPr>
        <p:spPr>
          <a:xfrm>
            <a:off x="457200" y="147643"/>
            <a:ext cx="16230600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Adding Employee</a:t>
            </a:r>
            <a:endParaRPr lang="en-US" sz="8800" b="1" dirty="0">
              <a:solidFill>
                <a:srgbClr val="7C6CE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61" y="1473005"/>
            <a:ext cx="8681039" cy="86996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8545" y="1891116"/>
            <a:ext cx="2829320" cy="895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8545" y="6341559"/>
            <a:ext cx="2648320" cy="943107"/>
          </a:xfrm>
          <a:prstGeom prst="rect">
            <a:avLst/>
          </a:prstGeom>
        </p:spPr>
      </p:pic>
      <p:sp>
        <p:nvSpPr>
          <p:cNvPr id="32" name="TextBox 5"/>
          <p:cNvSpPr txBox="1"/>
          <p:nvPr/>
        </p:nvSpPr>
        <p:spPr>
          <a:xfrm>
            <a:off x="10108545" y="2863300"/>
            <a:ext cx="4514084" cy="3347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b="1" dirty="0"/>
              <a:t>Go to the "Employee Management" tab</a:t>
            </a:r>
            <a:r>
              <a:rPr lang="en-US" sz="2400" dirty="0"/>
              <a:t> in the app</a:t>
            </a:r>
            <a:r>
              <a:rPr lang="en-US" sz="2400" dirty="0" smtClean="0"/>
              <a:t>.</a:t>
            </a:r>
          </a:p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b="1" dirty="0"/>
              <a:t>Enter the employee’s details</a:t>
            </a:r>
            <a:r>
              <a:rPr lang="en-US" sz="2400" dirty="0"/>
              <a:t> (ID, name, department, position, salary, etc.) in the form</a:t>
            </a:r>
            <a:r>
              <a:rPr lang="en-US" sz="2400" dirty="0" smtClean="0"/>
              <a:t>.</a:t>
            </a:r>
          </a:p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/>
              <a:t>Click on the </a:t>
            </a:r>
            <a:r>
              <a:rPr lang="en-US" sz="2400" b="1" dirty="0"/>
              <a:t>"Add Employee"</a:t>
            </a:r>
            <a:r>
              <a:rPr lang="en-US" sz="2400" dirty="0"/>
              <a:t> button — the employee will be added and will appear in the list below or through the search bar.</a:t>
            </a:r>
            <a:endParaRPr lang="en-US" sz="2100" dirty="0">
              <a:solidFill>
                <a:srgbClr val="000000"/>
              </a:solidFill>
              <a:latin typeface="Bahnschrift" panose="020B0502040204020203" pitchFamily="34" charset="0"/>
              <a:ea typeface="Rubik"/>
              <a:cs typeface="Rubik"/>
              <a:sym typeface="Rubik"/>
            </a:endParaRPr>
          </a:p>
        </p:txBody>
      </p:sp>
      <p:sp>
        <p:nvSpPr>
          <p:cNvPr id="33" name="TextBox 5"/>
          <p:cNvSpPr txBox="1"/>
          <p:nvPr/>
        </p:nvSpPr>
        <p:spPr>
          <a:xfrm>
            <a:off x="10087524" y="7322699"/>
            <a:ext cx="7286076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/>
              <a:t>To clear the form, simply click the </a:t>
            </a:r>
            <a:r>
              <a:rPr lang="en-US" sz="2400" b="1" dirty="0"/>
              <a:t>"Clear Form"</a:t>
            </a:r>
            <a:r>
              <a:rPr lang="en-US" sz="2400" dirty="0"/>
              <a:t> button in the Employee Management tab. This will instantly reset all input fields, allowing you to enter fresh employee data without manually deleting previous entries.</a:t>
            </a:r>
            <a:endParaRPr lang="en-US" sz="2100" dirty="0">
              <a:solidFill>
                <a:srgbClr val="000000"/>
              </a:solidFill>
              <a:latin typeface="Bahnschrift" panose="020B0502040204020203" pitchFamily="34" charset="0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00377419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sp>
        <p:nvSpPr>
          <p:cNvPr id="27" name="TextBox 27"/>
          <p:cNvSpPr txBox="1"/>
          <p:nvPr/>
        </p:nvSpPr>
        <p:spPr>
          <a:xfrm>
            <a:off x="457200" y="147643"/>
            <a:ext cx="131826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Delete or Update Employee</a:t>
            </a:r>
            <a:endParaRPr lang="en-US" sz="8800" b="1" dirty="0">
              <a:solidFill>
                <a:srgbClr val="7C6CE3"/>
              </a:solidFill>
            </a:endParaRPr>
          </a:p>
        </p:txBody>
      </p:sp>
      <p:sp>
        <p:nvSpPr>
          <p:cNvPr id="32" name="TextBox 5"/>
          <p:cNvSpPr txBox="1"/>
          <p:nvPr/>
        </p:nvSpPr>
        <p:spPr>
          <a:xfrm>
            <a:off x="10108545" y="2863300"/>
            <a:ext cx="4514084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Select the employee from the table </a:t>
            </a:r>
            <a:r>
              <a:rPr lang="en-US" sz="2400" dirty="0" smtClean="0"/>
              <a:t>— their </a:t>
            </a:r>
            <a:r>
              <a:rPr lang="en-US" sz="2400" dirty="0"/>
              <a:t>data will automatically fill the form fields. </a:t>
            </a: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Make </a:t>
            </a:r>
            <a:r>
              <a:rPr lang="en-US" sz="2400" dirty="0"/>
              <a:t>the necessary edits, then click the </a:t>
            </a:r>
            <a:r>
              <a:rPr lang="en-US" sz="2400" b="1" dirty="0"/>
              <a:t>"Update Employee"</a:t>
            </a:r>
            <a:r>
              <a:rPr lang="en-US" sz="2400" dirty="0"/>
              <a:t> button to save the changes.</a:t>
            </a:r>
          </a:p>
        </p:txBody>
      </p:sp>
      <p:sp>
        <p:nvSpPr>
          <p:cNvPr id="33" name="TextBox 5"/>
          <p:cNvSpPr txBox="1"/>
          <p:nvPr/>
        </p:nvSpPr>
        <p:spPr>
          <a:xfrm>
            <a:off x="9854804" y="6595527"/>
            <a:ext cx="7286076" cy="2215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/>
              <a:t>Select the employee from the table whose record you want to remove, then click the </a:t>
            </a:r>
            <a:r>
              <a:rPr lang="en-US" sz="2400" b="1" dirty="0"/>
              <a:t>"Delete Employee"</a:t>
            </a:r>
            <a:r>
              <a:rPr lang="en-US" sz="2400" dirty="0"/>
              <a:t> button. </a:t>
            </a:r>
            <a:endParaRPr lang="en-US" sz="2400" dirty="0" smtClean="0"/>
          </a:p>
          <a:p>
            <a:pPr marL="342900" lvl="0" indent="-342900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 smtClean="0"/>
              <a:t>A </a:t>
            </a:r>
            <a:r>
              <a:rPr lang="en-US" sz="2400" dirty="0"/>
              <a:t>confirmation will appear, and upon approval, the employee will be permanently removed from the system.</a:t>
            </a:r>
            <a:endParaRPr lang="en-US" sz="2100" dirty="0">
              <a:solidFill>
                <a:srgbClr val="000000"/>
              </a:solidFill>
              <a:latin typeface="Bahnschrift" panose="020B0502040204020203" pitchFamily="34" charset="0"/>
              <a:ea typeface="Rubik"/>
              <a:cs typeface="Rubik"/>
              <a:sym typeface="Rubi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16" y="1439815"/>
            <a:ext cx="8600835" cy="8656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804" y="1503082"/>
            <a:ext cx="3315163" cy="971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4804" y="5301367"/>
            <a:ext cx="3200847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6392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sp>
        <p:nvSpPr>
          <p:cNvPr id="27" name="TextBox 27"/>
          <p:cNvSpPr txBox="1"/>
          <p:nvPr/>
        </p:nvSpPr>
        <p:spPr>
          <a:xfrm>
            <a:off x="462447" y="114300"/>
            <a:ext cx="16383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Employee Attendance Dashboard</a:t>
            </a:r>
            <a:endParaRPr lang="en-US" sz="8800" b="1" dirty="0">
              <a:solidFill>
                <a:srgbClr val="7C6CE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2" y="1446183"/>
            <a:ext cx="17520758" cy="874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0879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sp>
        <p:nvSpPr>
          <p:cNvPr id="27" name="TextBox 27"/>
          <p:cNvSpPr txBox="1"/>
          <p:nvPr/>
        </p:nvSpPr>
        <p:spPr>
          <a:xfrm>
            <a:off x="462447" y="114300"/>
            <a:ext cx="16383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Search Employee Attendance</a:t>
            </a:r>
            <a:endParaRPr lang="en-US" sz="8800" b="1" dirty="0">
              <a:solidFill>
                <a:srgbClr val="7C6CE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54" y="4686301"/>
            <a:ext cx="17279893" cy="3605522"/>
          </a:xfrm>
          <a:prstGeom prst="rect">
            <a:avLst/>
          </a:prstGeom>
        </p:spPr>
      </p:pic>
      <p:sp>
        <p:nvSpPr>
          <p:cNvPr id="29" name="TextBox 5"/>
          <p:cNvSpPr txBox="1"/>
          <p:nvPr/>
        </p:nvSpPr>
        <p:spPr>
          <a:xfrm>
            <a:off x="467702" y="2262676"/>
            <a:ext cx="571305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To search Employee Attendance, simply filter by employee name and month it automatically fetch all his/his data in that month.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439" y="1810611"/>
            <a:ext cx="2080209" cy="856557"/>
          </a:xfrm>
          <a:prstGeom prst="rect">
            <a:avLst/>
          </a:prstGeom>
        </p:spPr>
      </p:pic>
      <p:sp>
        <p:nvSpPr>
          <p:cNvPr id="30" name="TextBox 5"/>
          <p:cNvSpPr txBox="1"/>
          <p:nvPr/>
        </p:nvSpPr>
        <p:spPr>
          <a:xfrm>
            <a:off x="10313439" y="2953320"/>
            <a:ext cx="571305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To clear the filter simply click on </a:t>
            </a:r>
            <a:r>
              <a:rPr lang="en-US" sz="2400" b="1" dirty="0" smtClean="0"/>
              <a:t>Clear Filters</a:t>
            </a:r>
            <a:r>
              <a:rPr lang="en-US" sz="2400" dirty="0" smtClean="0"/>
              <a:t> and all the record will be shown again.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587155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600" y="419099"/>
            <a:ext cx="11828561" cy="155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081"/>
              </a:lnSpc>
              <a:spcBef>
                <a:spcPct val="0"/>
              </a:spcBef>
            </a:pPr>
            <a:r>
              <a:rPr lang="en-US" sz="10884" b="1" u="none" spc="1110" dirty="0" smtClean="0">
                <a:solidFill>
                  <a:srgbClr val="DDEFF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Problem statement</a:t>
            </a:r>
            <a:endParaRPr lang="en-US" sz="10884" b="1" u="none" spc="1110" dirty="0">
              <a:solidFill>
                <a:srgbClr val="DDEFF0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9600" y="2628900"/>
            <a:ext cx="6172200" cy="7325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  <a:latin typeface="Bahnschrift" panose="020B0502040204020203" pitchFamily="34" charset="0"/>
              </a:rPr>
              <a:t>Manual HR &amp; Payroll Processes Are Inefficient and Error-Prone</a:t>
            </a:r>
            <a:endParaRPr lang="en-US" sz="2800" dirty="0">
              <a:solidFill>
                <a:srgbClr val="FFFF00"/>
              </a:solidFill>
              <a:latin typeface="Bahnschrif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FF00"/>
                </a:solidFill>
                <a:latin typeface="Bahnschrift" panose="020B0502040204020203" pitchFamily="34" charset="0"/>
              </a:rPr>
              <a:t>Many organizations still rely on spreadsheets, paper records, or disconnected systems to manage: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FF00"/>
                </a:solidFill>
                <a:latin typeface="Bahnschrift" panose="020B0502040204020203" pitchFamily="34" charset="0"/>
              </a:rPr>
              <a:t>Employee </a:t>
            </a:r>
            <a:r>
              <a:rPr lang="en-US" sz="2800" b="1" dirty="0">
                <a:solidFill>
                  <a:srgbClr val="FFFF00"/>
                </a:solidFill>
                <a:latin typeface="Bahnschrift" panose="020B0502040204020203" pitchFamily="34" charset="0"/>
              </a:rPr>
              <a:t>attendance</a:t>
            </a:r>
            <a:r>
              <a:rPr lang="en-US" sz="2800" dirty="0">
                <a:solidFill>
                  <a:srgbClr val="FFFF00"/>
                </a:solidFill>
                <a:latin typeface="Bahnschrift" panose="020B0502040204020203" pitchFamily="34" charset="0"/>
              </a:rPr>
              <a:t> and </a:t>
            </a:r>
            <a:r>
              <a:rPr lang="en-US" sz="2800" b="1" dirty="0">
                <a:solidFill>
                  <a:srgbClr val="FFFF00"/>
                </a:solidFill>
                <a:latin typeface="Bahnschrift" panose="020B0502040204020203" pitchFamily="34" charset="0"/>
              </a:rPr>
              <a:t>leaves</a:t>
            </a:r>
            <a:endParaRPr lang="en-US" sz="2800" dirty="0">
              <a:solidFill>
                <a:srgbClr val="FFFF00"/>
              </a:solidFill>
              <a:latin typeface="Bahnschrif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  <a:latin typeface="Bahnschrift" panose="020B0502040204020203" pitchFamily="34" charset="0"/>
              </a:rPr>
              <a:t>Payroll calculation</a:t>
            </a:r>
            <a:r>
              <a:rPr lang="en-US" sz="2800" dirty="0">
                <a:solidFill>
                  <a:srgbClr val="FFFF00"/>
                </a:solidFill>
                <a:latin typeface="Bahnschrift" panose="020B0502040204020203" pitchFamily="34" charset="0"/>
              </a:rPr>
              <a:t> and </a:t>
            </a:r>
            <a:r>
              <a:rPr lang="en-US" sz="2800" b="1" dirty="0">
                <a:solidFill>
                  <a:srgbClr val="FFFF00"/>
                </a:solidFill>
                <a:latin typeface="Bahnschrift" panose="020B0502040204020203" pitchFamily="34" charset="0"/>
              </a:rPr>
              <a:t>salary slips</a:t>
            </a:r>
            <a:endParaRPr lang="en-US" sz="2800" dirty="0">
              <a:solidFill>
                <a:srgbClr val="FFFF00"/>
              </a:solidFill>
              <a:latin typeface="Bahnschrif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  <a:latin typeface="Bahnschrift" panose="020B0502040204020203" pitchFamily="34" charset="0"/>
              </a:rPr>
              <a:t>Hiring</a:t>
            </a:r>
            <a:r>
              <a:rPr lang="en-US" sz="2800" dirty="0">
                <a:solidFill>
                  <a:srgbClr val="FFFF00"/>
                </a:solidFill>
                <a:latin typeface="Bahnschrift" panose="020B0502040204020203" pitchFamily="34" charset="0"/>
              </a:rPr>
              <a:t> and </a:t>
            </a:r>
            <a:r>
              <a:rPr lang="en-US" sz="2800" b="1" dirty="0">
                <a:solidFill>
                  <a:srgbClr val="FFFF00"/>
                </a:solidFill>
                <a:latin typeface="Bahnschrift" panose="020B0502040204020203" pitchFamily="34" charset="0"/>
              </a:rPr>
              <a:t>employee records</a:t>
            </a:r>
            <a:endParaRPr lang="en-US" sz="2800" dirty="0">
              <a:solidFill>
                <a:srgbClr val="FFFF00"/>
              </a:solidFill>
              <a:latin typeface="Bahnschrif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  <a:latin typeface="Bahnschrift" panose="020B0502040204020203" pitchFamily="34" charset="0"/>
              </a:rPr>
              <a:t>Loans, advances</a:t>
            </a:r>
            <a:r>
              <a:rPr lang="en-US" sz="2800" dirty="0">
                <a:solidFill>
                  <a:srgbClr val="FFFF00"/>
                </a:solidFill>
                <a:latin typeface="Bahnschrift" panose="020B0502040204020203" pitchFamily="34" charset="0"/>
              </a:rPr>
              <a:t>, and </a:t>
            </a:r>
            <a:r>
              <a:rPr lang="en-US" sz="2800" b="1" dirty="0">
                <a:solidFill>
                  <a:srgbClr val="FFFF00"/>
                </a:solidFill>
                <a:latin typeface="Bahnschrift" panose="020B0502040204020203" pitchFamily="34" charset="0"/>
              </a:rPr>
              <a:t>deductions</a:t>
            </a:r>
            <a:endParaRPr lang="en-US" sz="2800" dirty="0">
              <a:solidFill>
                <a:srgbClr val="FFFF00"/>
              </a:solidFill>
              <a:latin typeface="Bahnschrift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FFFF00"/>
                </a:solidFill>
                <a:latin typeface="Bahnschrift" panose="020B0502040204020203" pitchFamily="34" charset="0"/>
              </a:rPr>
              <a:t>HR reporting</a:t>
            </a:r>
            <a:r>
              <a:rPr lang="en-US" sz="2800" dirty="0">
                <a:solidFill>
                  <a:srgbClr val="FFFF00"/>
                </a:solidFill>
                <a:latin typeface="Bahnschrift" panose="020B0502040204020203" pitchFamily="34" charset="0"/>
              </a:rPr>
              <a:t> and compliance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FF00"/>
                </a:solidFill>
                <a:latin typeface="Bahnschrift" panose="020B0502040204020203" pitchFamily="34" charset="0"/>
              </a:rPr>
              <a:t>These outdated methods result in: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FF00"/>
                </a:solidFill>
                <a:latin typeface="Bahnschrift" panose="020B0502040204020203" pitchFamily="34" charset="0"/>
              </a:rPr>
              <a:t>Time-consuming manual work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FF00"/>
                </a:solidFill>
                <a:latin typeface="Bahnschrift" panose="020B0502040204020203" pitchFamily="34" charset="0"/>
              </a:rPr>
              <a:t>High chances of human error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FF00"/>
                </a:solidFill>
                <a:latin typeface="Bahnschrift" panose="020B0502040204020203" pitchFamily="34" charset="0"/>
              </a:rPr>
              <a:t>Lack of transparency and real-time data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FF00"/>
                </a:solidFill>
                <a:latin typeface="Bahnschrift" panose="020B0502040204020203" pitchFamily="34" charset="0"/>
              </a:rPr>
              <a:t>Difficulty scaling with company growth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295" y="2628900"/>
            <a:ext cx="8495705" cy="679352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sp>
        <p:nvSpPr>
          <p:cNvPr id="27" name="TextBox 27"/>
          <p:cNvSpPr txBox="1"/>
          <p:nvPr/>
        </p:nvSpPr>
        <p:spPr>
          <a:xfrm>
            <a:off x="462447" y="114300"/>
            <a:ext cx="16383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Record Attendance</a:t>
            </a:r>
            <a:endParaRPr lang="en-US" sz="8800" b="1" dirty="0">
              <a:solidFill>
                <a:srgbClr val="7C6CE3"/>
              </a:solidFill>
            </a:endParaRPr>
          </a:p>
        </p:txBody>
      </p:sp>
      <p:sp>
        <p:nvSpPr>
          <p:cNvPr id="29" name="TextBox 5"/>
          <p:cNvSpPr txBox="1"/>
          <p:nvPr/>
        </p:nvSpPr>
        <p:spPr>
          <a:xfrm>
            <a:off x="9786023" y="5142010"/>
            <a:ext cx="571305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Use the </a:t>
            </a:r>
            <a:r>
              <a:rPr lang="en-US" sz="2400" b="1" dirty="0"/>
              <a:t>"Bulk Import"</a:t>
            </a:r>
            <a:r>
              <a:rPr lang="en-US" sz="2400" dirty="0"/>
              <a:t> button to upload a file containing multiple attendance records. </a:t>
            </a: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This </a:t>
            </a:r>
            <a:r>
              <a:rPr lang="en-US" sz="2400" dirty="0"/>
              <a:t>lets you add attendance data for many employees all at once, saving time.</a:t>
            </a:r>
          </a:p>
        </p:txBody>
      </p:sp>
      <p:sp>
        <p:nvSpPr>
          <p:cNvPr id="30" name="TextBox 5"/>
          <p:cNvSpPr txBox="1"/>
          <p:nvPr/>
        </p:nvSpPr>
        <p:spPr>
          <a:xfrm>
            <a:off x="9786023" y="2419499"/>
            <a:ext cx="571305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Fill in the attendance form by selecting the employee, date, status, and hours worked. </a:t>
            </a: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Then </a:t>
            </a:r>
            <a:r>
              <a:rPr lang="en-US" sz="2400" dirty="0"/>
              <a:t>click the </a:t>
            </a:r>
            <a:r>
              <a:rPr lang="en-US" sz="2400" b="1" dirty="0"/>
              <a:t>"Record Attendance"</a:t>
            </a:r>
            <a:r>
              <a:rPr lang="en-US" sz="2400" dirty="0"/>
              <a:t> button to save that employee’s attendance for the selected date.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15" y="1642177"/>
            <a:ext cx="7853024" cy="6473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6023" y="1479469"/>
            <a:ext cx="2939377" cy="7980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281" y="4329262"/>
            <a:ext cx="1872577" cy="6707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9164" y="7106586"/>
            <a:ext cx="1924685" cy="665412"/>
          </a:xfrm>
          <a:prstGeom prst="rect">
            <a:avLst/>
          </a:prstGeom>
        </p:spPr>
      </p:pic>
      <p:sp>
        <p:nvSpPr>
          <p:cNvPr id="39" name="TextBox 5"/>
          <p:cNvSpPr txBox="1"/>
          <p:nvPr/>
        </p:nvSpPr>
        <p:spPr>
          <a:xfrm>
            <a:off x="9789164" y="7893409"/>
            <a:ext cx="743203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Click the </a:t>
            </a:r>
            <a:r>
              <a:rPr lang="en-US" sz="2400" b="1" dirty="0"/>
              <a:t>"Clear Form"</a:t>
            </a:r>
            <a:r>
              <a:rPr lang="en-US" sz="2400" dirty="0"/>
              <a:t> button to instantly reset all attendance form fields, allowing you to enter new data without manually clearing the previous entry.</a:t>
            </a:r>
          </a:p>
        </p:txBody>
      </p:sp>
    </p:spTree>
    <p:extLst>
      <p:ext uri="{BB962C8B-B14F-4D97-AF65-F5344CB8AC3E}">
        <p14:creationId xmlns:p14="http://schemas.microsoft.com/office/powerpoint/2010/main" val="284511051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sp>
        <p:nvSpPr>
          <p:cNvPr id="27" name="TextBox 27"/>
          <p:cNvSpPr txBox="1"/>
          <p:nvPr/>
        </p:nvSpPr>
        <p:spPr>
          <a:xfrm>
            <a:off x="462447" y="114300"/>
            <a:ext cx="16383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Payroll Management Dashboard</a:t>
            </a:r>
            <a:endParaRPr lang="en-US" sz="8800" b="1" dirty="0">
              <a:solidFill>
                <a:srgbClr val="7C6CE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2" y="1388080"/>
            <a:ext cx="17444558" cy="882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7821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sp>
        <p:nvSpPr>
          <p:cNvPr id="27" name="TextBox 27"/>
          <p:cNvSpPr txBox="1"/>
          <p:nvPr/>
        </p:nvSpPr>
        <p:spPr>
          <a:xfrm>
            <a:off x="462447" y="114300"/>
            <a:ext cx="16383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Search Payroll</a:t>
            </a:r>
            <a:endParaRPr lang="en-US" sz="8800" b="1" dirty="0">
              <a:solidFill>
                <a:srgbClr val="7C6CE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7" y="1516725"/>
            <a:ext cx="11708814" cy="7736379"/>
          </a:xfrm>
          <a:prstGeom prst="rect">
            <a:avLst/>
          </a:prstGeom>
        </p:spPr>
      </p:pic>
      <p:sp>
        <p:nvSpPr>
          <p:cNvPr id="29" name="TextBox 5"/>
          <p:cNvSpPr txBox="1"/>
          <p:nvPr/>
        </p:nvSpPr>
        <p:spPr>
          <a:xfrm>
            <a:off x="12326121" y="1469281"/>
            <a:ext cx="571305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You can search by filtering employee, month or year.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Just select employee, month or year it will automatically fetch all the data.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6121" y="3268888"/>
            <a:ext cx="2075679" cy="796383"/>
          </a:xfrm>
          <a:prstGeom prst="rect">
            <a:avLst/>
          </a:prstGeom>
        </p:spPr>
      </p:pic>
      <p:sp>
        <p:nvSpPr>
          <p:cNvPr id="30" name="TextBox 5"/>
          <p:cNvSpPr txBox="1"/>
          <p:nvPr/>
        </p:nvSpPr>
        <p:spPr>
          <a:xfrm>
            <a:off x="12326121" y="4356143"/>
            <a:ext cx="571305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Click the </a:t>
            </a:r>
            <a:r>
              <a:rPr lang="en-US" sz="2400" b="1" dirty="0"/>
              <a:t>"Clear Form"</a:t>
            </a:r>
            <a:r>
              <a:rPr lang="en-US" sz="2400" dirty="0"/>
              <a:t> button to instantly reset all </a:t>
            </a:r>
            <a:r>
              <a:rPr lang="en-US" sz="2400" dirty="0" smtClean="0"/>
              <a:t>filters, </a:t>
            </a:r>
            <a:r>
              <a:rPr lang="en-US" sz="2400" dirty="0"/>
              <a:t>allowing you to </a:t>
            </a:r>
            <a:r>
              <a:rPr lang="en-US" sz="2400" dirty="0" smtClean="0"/>
              <a:t>select </a:t>
            </a:r>
            <a:r>
              <a:rPr lang="en-US" sz="2400" dirty="0"/>
              <a:t>new data without manually clearing the previous entry.</a:t>
            </a:r>
          </a:p>
        </p:txBody>
      </p:sp>
    </p:spTree>
    <p:extLst>
      <p:ext uri="{BB962C8B-B14F-4D97-AF65-F5344CB8AC3E}">
        <p14:creationId xmlns:p14="http://schemas.microsoft.com/office/powerpoint/2010/main" val="417229228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sp>
        <p:nvSpPr>
          <p:cNvPr id="27" name="TextBox 27"/>
          <p:cNvSpPr txBox="1"/>
          <p:nvPr/>
        </p:nvSpPr>
        <p:spPr>
          <a:xfrm>
            <a:off x="462447" y="114300"/>
            <a:ext cx="16383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Calculate Payroll</a:t>
            </a:r>
            <a:endParaRPr lang="en-US" sz="8800" b="1" dirty="0">
              <a:solidFill>
                <a:srgbClr val="7C6CE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147" r="72872"/>
          <a:stretch/>
        </p:blipFill>
        <p:spPr>
          <a:xfrm>
            <a:off x="462447" y="5504915"/>
            <a:ext cx="2355146" cy="6998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7476" t="3705" r="50287"/>
          <a:stretch/>
        </p:blipFill>
        <p:spPr>
          <a:xfrm>
            <a:off x="11082982" y="1547594"/>
            <a:ext cx="2133599" cy="7852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77668" t="-3717" r="96"/>
          <a:stretch/>
        </p:blipFill>
        <p:spPr>
          <a:xfrm>
            <a:off x="11082982" y="5322936"/>
            <a:ext cx="2062637" cy="817631"/>
          </a:xfrm>
          <a:prstGeom prst="rect">
            <a:avLst/>
          </a:prstGeom>
        </p:spPr>
      </p:pic>
      <p:sp>
        <p:nvSpPr>
          <p:cNvPr id="32" name="TextBox 5"/>
          <p:cNvSpPr txBox="1"/>
          <p:nvPr/>
        </p:nvSpPr>
        <p:spPr>
          <a:xfrm>
            <a:off x="10933039" y="6327870"/>
            <a:ext cx="571305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Use the </a:t>
            </a:r>
            <a:r>
              <a:rPr lang="en-US" sz="2400" b="1" dirty="0"/>
              <a:t>"Mark as Paid"</a:t>
            </a:r>
            <a:r>
              <a:rPr lang="en-US" sz="2400" dirty="0"/>
              <a:t> button to update the status of a payroll record, confirming that the salary has been disbursed to the employee.</a:t>
            </a:r>
          </a:p>
        </p:txBody>
      </p:sp>
      <p:sp>
        <p:nvSpPr>
          <p:cNvPr id="33" name="TextBox 5"/>
          <p:cNvSpPr txBox="1"/>
          <p:nvPr/>
        </p:nvSpPr>
        <p:spPr>
          <a:xfrm>
            <a:off x="11103775" y="2581794"/>
            <a:ext cx="571305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Click the </a:t>
            </a:r>
            <a:r>
              <a:rPr lang="en-US" sz="2400" b="1" dirty="0"/>
              <a:t>"Process All"</a:t>
            </a:r>
            <a:r>
              <a:rPr lang="en-US" sz="2400" dirty="0"/>
              <a:t> button to automatically calculate and save payroll for </a:t>
            </a:r>
            <a:r>
              <a:rPr lang="en-US" sz="2400" b="1" dirty="0"/>
              <a:t>all employees</a:t>
            </a:r>
            <a:r>
              <a:rPr lang="en-US" sz="2400" dirty="0"/>
              <a:t> for the selected month and year in one go.</a:t>
            </a:r>
          </a:p>
        </p:txBody>
      </p:sp>
      <p:sp>
        <p:nvSpPr>
          <p:cNvPr id="39" name="TextBox 5"/>
          <p:cNvSpPr txBox="1"/>
          <p:nvPr/>
        </p:nvSpPr>
        <p:spPr>
          <a:xfrm>
            <a:off x="460639" y="6400635"/>
            <a:ext cx="571305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Select an employee, month, and </a:t>
            </a:r>
            <a:r>
              <a:rPr lang="en-US" sz="2400" dirty="0" smtClean="0"/>
              <a:t>year.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then </a:t>
            </a:r>
            <a:r>
              <a:rPr lang="en-US" sz="2400" dirty="0"/>
              <a:t>click the </a:t>
            </a:r>
            <a:r>
              <a:rPr lang="en-US" sz="2400" b="1" dirty="0"/>
              <a:t>"Calculate Payroll"</a:t>
            </a:r>
            <a:r>
              <a:rPr lang="en-US" sz="2400" dirty="0"/>
              <a:t> button to compute their salary based on attendance, deductions, bonuses, and tax.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7" y="1496658"/>
            <a:ext cx="8783662" cy="340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0953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sp>
        <p:nvSpPr>
          <p:cNvPr id="27" name="TextBox 27"/>
          <p:cNvSpPr txBox="1"/>
          <p:nvPr/>
        </p:nvSpPr>
        <p:spPr>
          <a:xfrm>
            <a:off x="462447" y="114300"/>
            <a:ext cx="16383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Generate Payroll</a:t>
            </a:r>
            <a:endParaRPr lang="en-US" sz="8800" b="1" dirty="0">
              <a:solidFill>
                <a:srgbClr val="7C6CE3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9870" t="3382" r="23446"/>
          <a:stretch/>
        </p:blipFill>
        <p:spPr>
          <a:xfrm>
            <a:off x="506440" y="3238500"/>
            <a:ext cx="3200401" cy="984851"/>
          </a:xfrm>
          <a:prstGeom prst="rect">
            <a:avLst/>
          </a:prstGeom>
        </p:spPr>
      </p:pic>
      <p:sp>
        <p:nvSpPr>
          <p:cNvPr id="32" name="TextBox 5"/>
          <p:cNvSpPr txBox="1"/>
          <p:nvPr/>
        </p:nvSpPr>
        <p:spPr>
          <a:xfrm>
            <a:off x="506440" y="4541516"/>
            <a:ext cx="571305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After processing payroll, click the </a:t>
            </a:r>
            <a:r>
              <a:rPr lang="en-US" sz="2400" b="1" dirty="0"/>
              <a:t>"Generate </a:t>
            </a:r>
            <a:r>
              <a:rPr lang="en-US" sz="2400" b="1" dirty="0" err="1"/>
              <a:t>Payslip</a:t>
            </a:r>
            <a:r>
              <a:rPr lang="en-US" sz="2400" b="1" dirty="0"/>
              <a:t>"</a:t>
            </a:r>
            <a:r>
              <a:rPr lang="en-US" sz="2400" dirty="0"/>
              <a:t> button to create a </a:t>
            </a:r>
            <a:r>
              <a:rPr lang="en-US" sz="2400" b="1" dirty="0"/>
              <a:t>PDF </a:t>
            </a:r>
            <a:r>
              <a:rPr lang="en-US" sz="2400" b="1" dirty="0" err="1"/>
              <a:t>payslip</a:t>
            </a:r>
            <a:r>
              <a:rPr lang="en-US" sz="2400" dirty="0"/>
              <a:t> for the selected employee, which can be downloaded or printed.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947" y="1409700"/>
            <a:ext cx="7475925" cy="876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4657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sp>
        <p:nvSpPr>
          <p:cNvPr id="27" name="TextBox 27"/>
          <p:cNvSpPr txBox="1"/>
          <p:nvPr/>
        </p:nvSpPr>
        <p:spPr>
          <a:xfrm>
            <a:off x="462447" y="114300"/>
            <a:ext cx="16383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Report Management Dashboard</a:t>
            </a:r>
            <a:endParaRPr lang="en-US" sz="8800" b="1" dirty="0">
              <a:solidFill>
                <a:srgbClr val="7C6CE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6" y="1467203"/>
            <a:ext cx="17368353" cy="86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5796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sp>
        <p:nvSpPr>
          <p:cNvPr id="27" name="TextBox 27"/>
          <p:cNvSpPr txBox="1"/>
          <p:nvPr/>
        </p:nvSpPr>
        <p:spPr>
          <a:xfrm>
            <a:off x="462447" y="114300"/>
            <a:ext cx="16383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Generate Report</a:t>
            </a:r>
            <a:endParaRPr lang="en-US" sz="8800" b="1" dirty="0">
              <a:solidFill>
                <a:srgbClr val="7C6CE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28884"/>
            <a:ext cx="5785953" cy="4987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551" t="2549" r="4551" b="56779"/>
          <a:stretch/>
        </p:blipFill>
        <p:spPr>
          <a:xfrm>
            <a:off x="7772400" y="1628884"/>
            <a:ext cx="254000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380" t="52552" r="8541" b="6776"/>
          <a:stretch/>
        </p:blipFill>
        <p:spPr>
          <a:xfrm>
            <a:off x="7772400" y="5261992"/>
            <a:ext cx="2370304" cy="768747"/>
          </a:xfrm>
          <a:prstGeom prst="rect">
            <a:avLst/>
          </a:prstGeom>
        </p:spPr>
      </p:pic>
      <p:sp>
        <p:nvSpPr>
          <p:cNvPr id="30" name="TextBox 5"/>
          <p:cNvSpPr txBox="1"/>
          <p:nvPr/>
        </p:nvSpPr>
        <p:spPr>
          <a:xfrm>
            <a:off x="7772400" y="2700629"/>
            <a:ext cx="5713056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Select the </a:t>
            </a:r>
            <a:r>
              <a:rPr lang="en-US" sz="2400" b="1" dirty="0"/>
              <a:t>type of report, month, and </a:t>
            </a:r>
            <a:r>
              <a:rPr lang="en-US" sz="2400" b="1" dirty="0" smtClean="0"/>
              <a:t>year</a:t>
            </a:r>
            <a:r>
              <a:rPr lang="en-US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</a:t>
            </a:r>
            <a:r>
              <a:rPr lang="en-US" sz="2400" dirty="0" smtClean="0"/>
              <a:t>hen </a:t>
            </a:r>
            <a:r>
              <a:rPr lang="en-US" sz="2400" dirty="0"/>
              <a:t>click the </a:t>
            </a:r>
            <a:r>
              <a:rPr lang="en-US" sz="2400" b="1" dirty="0"/>
              <a:t>"Generate Report"</a:t>
            </a:r>
            <a:r>
              <a:rPr lang="en-US" sz="2400" dirty="0"/>
              <a:t> button to view detailed payroll summaries, attendance records, or tax reports directly within the application.</a:t>
            </a:r>
          </a:p>
        </p:txBody>
      </p:sp>
      <p:sp>
        <p:nvSpPr>
          <p:cNvPr id="31" name="TextBox 5"/>
          <p:cNvSpPr txBox="1"/>
          <p:nvPr/>
        </p:nvSpPr>
        <p:spPr>
          <a:xfrm>
            <a:off x="7772400" y="6300965"/>
            <a:ext cx="571305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After generating a report, click the </a:t>
            </a:r>
            <a:r>
              <a:rPr lang="en-US" sz="2400" b="1" dirty="0"/>
              <a:t>"Export to PDF"</a:t>
            </a:r>
            <a:r>
              <a:rPr lang="en-US" sz="2400" dirty="0"/>
              <a:t> button to download the displayed report as a professionally formatted </a:t>
            </a:r>
            <a:r>
              <a:rPr lang="en-US" sz="2400" b="1" dirty="0"/>
              <a:t>PDF file</a:t>
            </a:r>
            <a:r>
              <a:rPr lang="en-US" sz="2400" dirty="0"/>
              <a:t> for printing or sharing.</a:t>
            </a:r>
          </a:p>
        </p:txBody>
      </p:sp>
    </p:spTree>
    <p:extLst>
      <p:ext uri="{BB962C8B-B14F-4D97-AF65-F5344CB8AC3E}">
        <p14:creationId xmlns:p14="http://schemas.microsoft.com/office/powerpoint/2010/main" val="106376908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sp>
        <p:nvSpPr>
          <p:cNvPr id="27" name="TextBox 27"/>
          <p:cNvSpPr txBox="1"/>
          <p:nvPr/>
        </p:nvSpPr>
        <p:spPr>
          <a:xfrm>
            <a:off x="462447" y="114300"/>
            <a:ext cx="16383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Monthly Payroll Summary</a:t>
            </a:r>
            <a:endParaRPr lang="en-US" sz="8800" b="1" dirty="0">
              <a:solidFill>
                <a:srgbClr val="7C6CE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75" y="1468517"/>
            <a:ext cx="13991750" cy="835721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/>
          <a:srcRect l="7380" t="52552" r="8541" b="6776"/>
          <a:stretch/>
        </p:blipFill>
        <p:spPr>
          <a:xfrm>
            <a:off x="14857941" y="2646732"/>
            <a:ext cx="2370304" cy="768747"/>
          </a:xfrm>
          <a:prstGeom prst="rect">
            <a:avLst/>
          </a:prstGeom>
        </p:spPr>
      </p:pic>
      <p:sp>
        <p:nvSpPr>
          <p:cNvPr id="30" name="TextBox 5"/>
          <p:cNvSpPr txBox="1"/>
          <p:nvPr/>
        </p:nvSpPr>
        <p:spPr>
          <a:xfrm>
            <a:off x="14857941" y="3685705"/>
            <a:ext cx="3049059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After generating a report, click the </a:t>
            </a:r>
            <a:r>
              <a:rPr lang="en-US" sz="2400" b="1" dirty="0"/>
              <a:t>"Export to PDF"</a:t>
            </a:r>
            <a:r>
              <a:rPr lang="en-US" sz="2400" dirty="0"/>
              <a:t> button to download the displayed report as a professionally formatted </a:t>
            </a:r>
            <a:r>
              <a:rPr lang="en-US" sz="2400" b="1" dirty="0"/>
              <a:t>PDF file</a:t>
            </a:r>
            <a:r>
              <a:rPr lang="en-US" sz="2400" dirty="0"/>
              <a:t> for printing or sharing.</a:t>
            </a:r>
          </a:p>
        </p:txBody>
      </p:sp>
    </p:spTree>
    <p:extLst>
      <p:ext uri="{BB962C8B-B14F-4D97-AF65-F5344CB8AC3E}">
        <p14:creationId xmlns:p14="http://schemas.microsoft.com/office/powerpoint/2010/main" val="36640146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sp>
        <p:nvSpPr>
          <p:cNvPr id="27" name="TextBox 27"/>
          <p:cNvSpPr txBox="1"/>
          <p:nvPr/>
        </p:nvSpPr>
        <p:spPr>
          <a:xfrm>
            <a:off x="462447" y="114300"/>
            <a:ext cx="16383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Employee salary Report</a:t>
            </a:r>
            <a:endParaRPr lang="en-US" sz="8800" b="1" dirty="0">
              <a:solidFill>
                <a:srgbClr val="7C6CE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3" y="1333500"/>
            <a:ext cx="11119957" cy="87152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/>
          <a:srcRect l="7380" t="52552" r="8541" b="6776"/>
          <a:stretch/>
        </p:blipFill>
        <p:spPr>
          <a:xfrm>
            <a:off x="12155496" y="3162300"/>
            <a:ext cx="2370304" cy="768747"/>
          </a:xfrm>
          <a:prstGeom prst="rect">
            <a:avLst/>
          </a:prstGeom>
        </p:spPr>
      </p:pic>
      <p:sp>
        <p:nvSpPr>
          <p:cNvPr id="30" name="TextBox 5"/>
          <p:cNvSpPr txBox="1"/>
          <p:nvPr/>
        </p:nvSpPr>
        <p:spPr>
          <a:xfrm>
            <a:off x="12155496" y="4201273"/>
            <a:ext cx="571305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After generating a report, click the </a:t>
            </a:r>
            <a:r>
              <a:rPr lang="en-US" sz="2400" b="1" dirty="0"/>
              <a:t>"Export to PDF"</a:t>
            </a:r>
            <a:r>
              <a:rPr lang="en-US" sz="2400" dirty="0"/>
              <a:t> button to download the displayed report as a professionally formatted </a:t>
            </a:r>
            <a:r>
              <a:rPr lang="en-US" sz="2400" b="1" dirty="0"/>
              <a:t>PDF file</a:t>
            </a:r>
            <a:r>
              <a:rPr lang="en-US" sz="2400" dirty="0"/>
              <a:t> for printing or sharing.</a:t>
            </a:r>
          </a:p>
        </p:txBody>
      </p:sp>
    </p:spTree>
    <p:extLst>
      <p:ext uri="{BB962C8B-B14F-4D97-AF65-F5344CB8AC3E}">
        <p14:creationId xmlns:p14="http://schemas.microsoft.com/office/powerpoint/2010/main" val="51863907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sp>
        <p:nvSpPr>
          <p:cNvPr id="27" name="TextBox 27"/>
          <p:cNvSpPr txBox="1"/>
          <p:nvPr/>
        </p:nvSpPr>
        <p:spPr>
          <a:xfrm>
            <a:off x="462447" y="114300"/>
            <a:ext cx="16383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Tax Deduction Report</a:t>
            </a:r>
            <a:endParaRPr lang="en-US" sz="8800" b="1" dirty="0">
              <a:solidFill>
                <a:srgbClr val="7C6CE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3" y="1257300"/>
            <a:ext cx="11119957" cy="8763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/>
          <a:srcRect l="7380" t="52552" r="8541" b="6776"/>
          <a:stretch/>
        </p:blipFill>
        <p:spPr>
          <a:xfrm>
            <a:off x="12044843" y="3695700"/>
            <a:ext cx="2370304" cy="768747"/>
          </a:xfrm>
          <a:prstGeom prst="rect">
            <a:avLst/>
          </a:prstGeom>
        </p:spPr>
      </p:pic>
      <p:sp>
        <p:nvSpPr>
          <p:cNvPr id="30" name="TextBox 5"/>
          <p:cNvSpPr txBox="1"/>
          <p:nvPr/>
        </p:nvSpPr>
        <p:spPr>
          <a:xfrm>
            <a:off x="12044843" y="4734673"/>
            <a:ext cx="571305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After generating a report, click the </a:t>
            </a:r>
            <a:r>
              <a:rPr lang="en-US" sz="2400" b="1" dirty="0"/>
              <a:t>"Export to PDF"</a:t>
            </a:r>
            <a:r>
              <a:rPr lang="en-US" sz="2400" dirty="0"/>
              <a:t> button to download the displayed report as a professionally formatted </a:t>
            </a:r>
            <a:r>
              <a:rPr lang="en-US" sz="2400" b="1" dirty="0"/>
              <a:t>PDF file</a:t>
            </a:r>
            <a:r>
              <a:rPr lang="en-US" sz="2400" dirty="0"/>
              <a:t> for printing or sharing.</a:t>
            </a:r>
          </a:p>
        </p:txBody>
      </p:sp>
    </p:spTree>
    <p:extLst>
      <p:ext uri="{BB962C8B-B14F-4D97-AF65-F5344CB8AC3E}">
        <p14:creationId xmlns:p14="http://schemas.microsoft.com/office/powerpoint/2010/main" val="56269947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600" y="419099"/>
            <a:ext cx="11828561" cy="155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081"/>
              </a:lnSpc>
              <a:spcBef>
                <a:spcPct val="0"/>
              </a:spcBef>
            </a:pPr>
            <a:r>
              <a:rPr lang="en-US" sz="10884" b="1" u="none" spc="1110" dirty="0" smtClean="0">
                <a:solidFill>
                  <a:srgbClr val="DDEFF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solution</a:t>
            </a:r>
            <a:endParaRPr lang="en-US" sz="10884" b="1" u="none" spc="1110" dirty="0">
              <a:solidFill>
                <a:srgbClr val="DDEFF0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9600" y="2289917"/>
            <a:ext cx="7239000" cy="73866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latin typeface="Bahnschrift" panose="020B0502040204020203" pitchFamily="34" charset="0"/>
              </a:rPr>
              <a:t>All-in-One </a:t>
            </a:r>
            <a:r>
              <a:rPr lang="en-US" sz="2400" b="1" dirty="0">
                <a:solidFill>
                  <a:srgbClr val="FFFF00"/>
                </a:solidFill>
                <a:latin typeface="Bahnschrift" panose="020B0502040204020203" pitchFamily="34" charset="0"/>
              </a:rPr>
              <a:t>Digital Employee </a:t>
            </a:r>
            <a:r>
              <a:rPr lang="en-US" sz="2400" b="1" dirty="0" smtClean="0">
                <a:solidFill>
                  <a:srgbClr val="FFFF00"/>
                </a:solidFill>
                <a:latin typeface="Bahnschrift" panose="020B0502040204020203" pitchFamily="34" charset="0"/>
              </a:rPr>
              <a:t>Payroll System</a:t>
            </a:r>
            <a:endParaRPr lang="en-US" sz="2400" dirty="0">
              <a:solidFill>
                <a:srgbClr val="FFFF00"/>
              </a:solidFill>
              <a:latin typeface="Bahnschrift" panose="020B0502040204020203" pitchFamily="34" charset="0"/>
            </a:endParaRPr>
          </a:p>
          <a:p>
            <a:r>
              <a:rPr lang="en-US" sz="2400" dirty="0" smtClean="0">
                <a:solidFill>
                  <a:srgbClr val="FFFF00"/>
                </a:solidFill>
                <a:latin typeface="Bahnschrift" panose="020B0502040204020203" pitchFamily="34" charset="0"/>
              </a:rPr>
              <a:t>We </a:t>
            </a:r>
            <a: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  <a:t>propose a comprehensive digital system that:</a:t>
            </a:r>
          </a:p>
          <a:p>
            <a: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  <a:t>✅ </a:t>
            </a:r>
            <a:r>
              <a:rPr lang="en-US" sz="2400" b="1" dirty="0">
                <a:solidFill>
                  <a:srgbClr val="002060"/>
                </a:solidFill>
                <a:latin typeface="Bahnschrift" panose="020B0502040204020203" pitchFamily="34" charset="0"/>
              </a:rPr>
              <a:t>Tracks Attendance &amp; Leaves:</a:t>
            </a:r>
            <a:br>
              <a:rPr lang="en-US" sz="2400" b="1" dirty="0">
                <a:solidFill>
                  <a:srgbClr val="002060"/>
                </a:solidFill>
                <a:latin typeface="Bahnschrift" panose="020B0502040204020203" pitchFamily="34" charset="0"/>
              </a:rPr>
            </a:br>
            <a: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  <a:t>	</a:t>
            </a:r>
            <a:r>
              <a:rPr lang="en-US" sz="2400" dirty="0" smtClean="0">
                <a:solidFill>
                  <a:srgbClr val="FFFF00"/>
                </a:solidFill>
                <a:latin typeface="Bahnschrift" panose="020B0502040204020203" pitchFamily="34" charset="0"/>
              </a:rPr>
              <a:t>Automated </a:t>
            </a:r>
            <a: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  <a:t>check-in/check-out, leave </a:t>
            </a:r>
            <a:r>
              <a:rPr lang="en-US" sz="2400" dirty="0" smtClean="0">
                <a:solidFill>
                  <a:srgbClr val="FFFF00"/>
                </a:solidFill>
                <a:latin typeface="Bahnschrift" panose="020B0502040204020203" pitchFamily="34" charset="0"/>
              </a:rPr>
              <a:t>	applications</a:t>
            </a:r>
            <a: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  <a:t>, approvals</a:t>
            </a:r>
          </a:p>
          <a:p>
            <a: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  <a:t>✅ </a:t>
            </a:r>
            <a:r>
              <a:rPr lang="en-US" sz="2400" b="1" dirty="0">
                <a:solidFill>
                  <a:srgbClr val="002060"/>
                </a:solidFill>
                <a:latin typeface="Bahnschrift" panose="020B0502040204020203" pitchFamily="34" charset="0"/>
              </a:rPr>
              <a:t>Manages Payroll Seamlessly:</a:t>
            </a:r>
            <a:r>
              <a:rPr lang="en-US" sz="2400" dirty="0">
                <a:solidFill>
                  <a:srgbClr val="002060"/>
                </a:solidFill>
                <a:latin typeface="Bahnschrift" panose="020B0502040204020203" pitchFamily="34" charset="0"/>
              </a:rPr>
              <a:t/>
            </a:r>
            <a:br>
              <a:rPr lang="en-US" sz="2400" dirty="0">
                <a:solidFill>
                  <a:srgbClr val="002060"/>
                </a:solidFill>
                <a:latin typeface="Bahnschrift" panose="020B0502040204020203" pitchFamily="34" charset="0"/>
              </a:rPr>
            </a:br>
            <a:r>
              <a:rPr lang="en-US" sz="2400" dirty="0" smtClean="0">
                <a:solidFill>
                  <a:srgbClr val="FFFF00"/>
                </a:solidFill>
                <a:latin typeface="Bahnschrift" panose="020B0502040204020203" pitchFamily="34" charset="0"/>
              </a:rPr>
              <a:t>	Generates </a:t>
            </a:r>
            <a: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  <a:t>salary based on </a:t>
            </a:r>
            <a:r>
              <a:rPr lang="en-US" sz="2400" dirty="0" smtClean="0">
                <a:solidFill>
                  <a:srgbClr val="FFFF00"/>
                </a:solidFill>
                <a:latin typeface="Bahnschrift" panose="020B0502040204020203" pitchFamily="34" charset="0"/>
              </a:rPr>
              <a:t>attendance</a:t>
            </a:r>
            <a: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  <a:t>, </a:t>
            </a:r>
            <a:r>
              <a:rPr lang="en-US" sz="2400" dirty="0" smtClean="0">
                <a:solidFill>
                  <a:srgbClr val="FFFF00"/>
                </a:solidFill>
                <a:latin typeface="Bahnschrift" panose="020B0502040204020203" pitchFamily="34" charset="0"/>
              </a:rPr>
              <a:t>	deductions</a:t>
            </a:r>
            <a: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  <a:t>, bonuses, and </a:t>
            </a:r>
            <a:r>
              <a:rPr lang="en-US" sz="2400" dirty="0" smtClean="0">
                <a:solidFill>
                  <a:srgbClr val="FFFF00"/>
                </a:solidFill>
                <a:latin typeface="Bahnschrift" panose="020B0502040204020203" pitchFamily="34" charset="0"/>
              </a:rPr>
              <a:t>	taxes</a:t>
            </a:r>
            <a:endParaRPr lang="en-US" sz="2400" dirty="0">
              <a:solidFill>
                <a:srgbClr val="FFFF00"/>
              </a:solidFill>
              <a:latin typeface="Bahnschrift" panose="020B0502040204020203" pitchFamily="34" charset="0"/>
            </a:endParaRPr>
          </a:p>
          <a:p>
            <a: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  <a:t>✅ </a:t>
            </a:r>
            <a:r>
              <a:rPr lang="en-US" sz="2400" b="1" dirty="0">
                <a:solidFill>
                  <a:srgbClr val="002060"/>
                </a:solidFill>
                <a:latin typeface="Bahnschrift" panose="020B0502040204020203" pitchFamily="34" charset="0"/>
              </a:rPr>
              <a:t>Handles Hiring &amp; Employee Records:</a:t>
            </a:r>
            <a:br>
              <a:rPr lang="en-US" sz="2400" b="1" dirty="0">
                <a:solidFill>
                  <a:srgbClr val="002060"/>
                </a:solidFill>
                <a:latin typeface="Bahnschrift" panose="020B0502040204020203" pitchFamily="34" charset="0"/>
              </a:rPr>
            </a:br>
            <a:r>
              <a:rPr lang="en-US" sz="2400" dirty="0" smtClean="0">
                <a:solidFill>
                  <a:srgbClr val="FFFF00"/>
                </a:solidFill>
                <a:latin typeface="Bahnschrift" panose="020B0502040204020203" pitchFamily="34" charset="0"/>
              </a:rPr>
              <a:t>	Digitally </a:t>
            </a:r>
            <a: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  <a:t>stores employee </a:t>
            </a:r>
            <a:r>
              <a:rPr lang="en-US" sz="2400" dirty="0" smtClean="0">
                <a:solidFill>
                  <a:srgbClr val="FFFF00"/>
                </a:solidFill>
                <a:latin typeface="Bahnschrift" panose="020B0502040204020203" pitchFamily="34" charset="0"/>
              </a:rPr>
              <a:t>profiles</a:t>
            </a:r>
            <a: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  <a:t>, </a:t>
            </a:r>
            <a:r>
              <a:rPr lang="en-US" sz="2400" dirty="0" smtClean="0">
                <a:solidFill>
                  <a:srgbClr val="FFFF00"/>
                </a:solidFill>
                <a:latin typeface="Bahnschrift" panose="020B0502040204020203" pitchFamily="34" charset="0"/>
              </a:rPr>
              <a:t>hiring 	workflow</a:t>
            </a:r>
            <a: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  <a:t>, and contract data</a:t>
            </a:r>
          </a:p>
          <a:p>
            <a: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  <a:t>✅ </a:t>
            </a:r>
            <a:r>
              <a:rPr lang="en-US" sz="2400" b="1" dirty="0">
                <a:solidFill>
                  <a:srgbClr val="002060"/>
                </a:solidFill>
                <a:latin typeface="Bahnschrift" panose="020B0502040204020203" pitchFamily="34" charset="0"/>
              </a:rPr>
              <a:t>Tracks Loans and Advances:</a:t>
            </a:r>
            <a: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  <a:t/>
            </a:r>
            <a:b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</a:br>
            <a:r>
              <a:rPr lang="en-US" sz="2400" dirty="0" smtClean="0">
                <a:solidFill>
                  <a:srgbClr val="FFFF00"/>
                </a:solidFill>
                <a:latin typeface="Bahnschrift" panose="020B0502040204020203" pitchFamily="34" charset="0"/>
              </a:rPr>
              <a:t>	Manage </a:t>
            </a:r>
            <a: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  <a:t>loan requests, EMIs, and </a:t>
            </a:r>
            <a:r>
              <a:rPr lang="en-US" sz="2400" dirty="0" smtClean="0">
                <a:solidFill>
                  <a:srgbClr val="FFFF00"/>
                </a:solidFill>
                <a:latin typeface="Bahnschrift" panose="020B0502040204020203" pitchFamily="34" charset="0"/>
              </a:rPr>
              <a:t>	track 	repayments</a:t>
            </a:r>
            <a:endParaRPr lang="en-US" sz="2400" dirty="0">
              <a:solidFill>
                <a:srgbClr val="FFFF00"/>
              </a:solidFill>
              <a:latin typeface="Bahnschrift" panose="020B0502040204020203" pitchFamily="34" charset="0"/>
            </a:endParaRPr>
          </a:p>
          <a:p>
            <a: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  <a:t>✅ </a:t>
            </a:r>
            <a:r>
              <a:rPr lang="en-US" sz="2400" b="1" dirty="0">
                <a:solidFill>
                  <a:srgbClr val="002060"/>
                </a:solidFill>
                <a:latin typeface="Bahnschrift" panose="020B0502040204020203" pitchFamily="34" charset="0"/>
              </a:rPr>
              <a:t>Generates Reports &amp; </a:t>
            </a:r>
            <a:r>
              <a:rPr lang="en-US" sz="2400" b="1" dirty="0" err="1">
                <a:solidFill>
                  <a:srgbClr val="002060"/>
                </a:solidFill>
                <a:latin typeface="Bahnschrift" panose="020B0502040204020203" pitchFamily="34" charset="0"/>
              </a:rPr>
              <a:t>Payslips</a:t>
            </a:r>
            <a:r>
              <a:rPr lang="en-US" sz="2400" b="1" dirty="0">
                <a:solidFill>
                  <a:srgbClr val="002060"/>
                </a:solidFill>
                <a:latin typeface="Bahnschrift" panose="020B0502040204020203" pitchFamily="34" charset="0"/>
              </a:rPr>
              <a:t>:</a:t>
            </a:r>
            <a:br>
              <a:rPr lang="en-US" sz="2400" b="1" dirty="0">
                <a:solidFill>
                  <a:srgbClr val="002060"/>
                </a:solidFill>
                <a:latin typeface="Bahnschrift" panose="020B0502040204020203" pitchFamily="34" charset="0"/>
              </a:rPr>
            </a:br>
            <a:r>
              <a:rPr lang="en-US" sz="2400" dirty="0" smtClean="0">
                <a:solidFill>
                  <a:srgbClr val="FFFF00"/>
                </a:solidFill>
                <a:latin typeface="Bahnschrift" panose="020B0502040204020203" pitchFamily="34" charset="0"/>
              </a:rPr>
              <a:t>	Create </a:t>
            </a:r>
            <a: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  <a:t>monthly/yearly reports, </a:t>
            </a:r>
            <a:r>
              <a:rPr lang="en-US" sz="2400" dirty="0" smtClean="0">
                <a:solidFill>
                  <a:srgbClr val="FFFF00"/>
                </a:solidFill>
                <a:latin typeface="Bahnschrift" panose="020B0502040204020203" pitchFamily="34" charset="0"/>
              </a:rPr>
              <a:t>	downloadable </a:t>
            </a:r>
            <a:r>
              <a:rPr lang="en-US" sz="2400" dirty="0" err="1">
                <a:solidFill>
                  <a:srgbClr val="FFFF00"/>
                </a:solidFill>
                <a:latin typeface="Bahnschrift" panose="020B0502040204020203" pitchFamily="34" charset="0"/>
              </a:rPr>
              <a:t>payslips</a:t>
            </a:r>
            <a: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  <a:t>, and </a:t>
            </a:r>
            <a:r>
              <a:rPr lang="en-US" sz="2400" dirty="0" smtClean="0">
                <a:solidFill>
                  <a:srgbClr val="FFFF00"/>
                </a:solidFill>
                <a:latin typeface="Bahnschrift" panose="020B0502040204020203" pitchFamily="34" charset="0"/>
              </a:rPr>
              <a:t>exportable </a:t>
            </a:r>
            <a: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  <a:t>files</a:t>
            </a:r>
          </a:p>
          <a:p>
            <a: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  <a:t>✅ </a:t>
            </a:r>
            <a:r>
              <a:rPr lang="en-US" sz="2400" b="1" dirty="0">
                <a:solidFill>
                  <a:srgbClr val="002060"/>
                </a:solidFill>
                <a:latin typeface="Bahnschrift" panose="020B0502040204020203" pitchFamily="34" charset="0"/>
              </a:rPr>
              <a:t>Admin &amp; Employee Portals:</a:t>
            </a:r>
            <a: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  <a:t/>
            </a:r>
            <a:b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</a:br>
            <a:r>
              <a:rPr lang="en-US" sz="2400" dirty="0" smtClean="0">
                <a:solidFill>
                  <a:srgbClr val="FFFF00"/>
                </a:solidFill>
                <a:latin typeface="Bahnschrift" panose="020B0502040204020203" pitchFamily="34" charset="0"/>
              </a:rPr>
              <a:t>	Secure </a:t>
            </a:r>
            <a:r>
              <a:rPr lang="en-US" sz="2400" dirty="0">
                <a:solidFill>
                  <a:srgbClr val="FFFF00"/>
                </a:solidFill>
                <a:latin typeface="Bahnschrift" panose="020B0502040204020203" pitchFamily="34" charset="0"/>
              </a:rPr>
              <a:t>role-based access with user-friendly </a:t>
            </a:r>
            <a:r>
              <a:rPr lang="en-US" sz="2400" dirty="0" smtClean="0">
                <a:solidFill>
                  <a:srgbClr val="FFFF00"/>
                </a:solidFill>
                <a:latin typeface="Bahnschrift" panose="020B0502040204020203" pitchFamily="34" charset="0"/>
              </a:rPr>
              <a:t>	dashboards</a:t>
            </a:r>
            <a:endParaRPr lang="en-US" sz="2400" dirty="0">
              <a:solidFill>
                <a:srgbClr val="FFFF00"/>
              </a:solidFill>
              <a:latin typeface="Bahnschrif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89"/>
          <a:stretch/>
        </p:blipFill>
        <p:spPr>
          <a:xfrm>
            <a:off x="6324600" y="738210"/>
            <a:ext cx="11844520" cy="9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36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sp>
        <p:nvSpPr>
          <p:cNvPr id="27" name="TextBox 27"/>
          <p:cNvSpPr txBox="1"/>
          <p:nvPr/>
        </p:nvSpPr>
        <p:spPr>
          <a:xfrm>
            <a:off x="462447" y="114300"/>
            <a:ext cx="16383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Department Wise Salary Report	</a:t>
            </a:r>
            <a:endParaRPr lang="en-US" sz="8800" b="1" dirty="0">
              <a:solidFill>
                <a:srgbClr val="7C6CE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30" y="1506282"/>
            <a:ext cx="10861469" cy="856604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/>
          <a:srcRect l="7380" t="52552" r="8541" b="6776"/>
          <a:stretch/>
        </p:blipFill>
        <p:spPr>
          <a:xfrm>
            <a:off x="11768046" y="3771900"/>
            <a:ext cx="2370304" cy="768747"/>
          </a:xfrm>
          <a:prstGeom prst="rect">
            <a:avLst/>
          </a:prstGeom>
        </p:spPr>
      </p:pic>
      <p:sp>
        <p:nvSpPr>
          <p:cNvPr id="30" name="TextBox 5"/>
          <p:cNvSpPr txBox="1"/>
          <p:nvPr/>
        </p:nvSpPr>
        <p:spPr>
          <a:xfrm>
            <a:off x="11768046" y="4810873"/>
            <a:ext cx="571305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After generating a report, click the </a:t>
            </a:r>
            <a:r>
              <a:rPr lang="en-US" sz="2400" b="1" dirty="0"/>
              <a:t>"Export to PDF"</a:t>
            </a:r>
            <a:r>
              <a:rPr lang="en-US" sz="2400" dirty="0"/>
              <a:t> button to download the displayed report as a professionally formatted </a:t>
            </a:r>
            <a:r>
              <a:rPr lang="en-US" sz="2400" b="1" dirty="0"/>
              <a:t>PDF file</a:t>
            </a:r>
            <a:r>
              <a:rPr lang="en-US" sz="2400" dirty="0"/>
              <a:t> for printing or sharing.</a:t>
            </a:r>
          </a:p>
        </p:txBody>
      </p:sp>
    </p:spTree>
    <p:extLst>
      <p:ext uri="{BB962C8B-B14F-4D97-AF65-F5344CB8AC3E}">
        <p14:creationId xmlns:p14="http://schemas.microsoft.com/office/powerpoint/2010/main" val="502471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sp>
        <p:nvSpPr>
          <p:cNvPr id="27" name="TextBox 27"/>
          <p:cNvSpPr txBox="1"/>
          <p:nvPr/>
        </p:nvSpPr>
        <p:spPr>
          <a:xfrm>
            <a:off x="462447" y="114300"/>
            <a:ext cx="16383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Attendance Summary</a:t>
            </a:r>
            <a:endParaRPr lang="en-US" sz="8800" b="1" dirty="0">
              <a:solidFill>
                <a:srgbClr val="7C6CE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9952"/>
          <a:stretch/>
        </p:blipFill>
        <p:spPr>
          <a:xfrm>
            <a:off x="499570" y="1470437"/>
            <a:ext cx="10213569" cy="844426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3"/>
          <a:srcRect l="7380" t="52552" r="8541" b="6776"/>
          <a:stretch/>
        </p:blipFill>
        <p:spPr>
          <a:xfrm>
            <a:off x="11477559" y="3983585"/>
            <a:ext cx="2370304" cy="768747"/>
          </a:xfrm>
          <a:prstGeom prst="rect">
            <a:avLst/>
          </a:prstGeom>
        </p:spPr>
      </p:pic>
      <p:sp>
        <p:nvSpPr>
          <p:cNvPr id="30" name="TextBox 5"/>
          <p:cNvSpPr txBox="1"/>
          <p:nvPr/>
        </p:nvSpPr>
        <p:spPr>
          <a:xfrm>
            <a:off x="11477559" y="5022558"/>
            <a:ext cx="571305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After generating a report, click the </a:t>
            </a:r>
            <a:r>
              <a:rPr lang="en-US" sz="2400" b="1" dirty="0"/>
              <a:t>"Export to PDF"</a:t>
            </a:r>
            <a:r>
              <a:rPr lang="en-US" sz="2400" dirty="0"/>
              <a:t> button to download the displayed report as a professionally formatted </a:t>
            </a:r>
            <a:r>
              <a:rPr lang="en-US" sz="2400" b="1" dirty="0"/>
              <a:t>PDF file</a:t>
            </a:r>
            <a:r>
              <a:rPr lang="en-US" sz="2400" dirty="0"/>
              <a:t> for printing or sharing.</a:t>
            </a:r>
          </a:p>
        </p:txBody>
      </p:sp>
    </p:spTree>
    <p:extLst>
      <p:ext uri="{BB962C8B-B14F-4D97-AF65-F5344CB8AC3E}">
        <p14:creationId xmlns:p14="http://schemas.microsoft.com/office/powerpoint/2010/main" val="173327913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sp>
        <p:nvSpPr>
          <p:cNvPr id="27" name="TextBox 27"/>
          <p:cNvSpPr txBox="1"/>
          <p:nvPr/>
        </p:nvSpPr>
        <p:spPr>
          <a:xfrm>
            <a:off x="462447" y="114300"/>
            <a:ext cx="16383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Leave Management Dashboard</a:t>
            </a:r>
            <a:endParaRPr lang="en-US" sz="8800" b="1" dirty="0">
              <a:solidFill>
                <a:srgbClr val="7C6CE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53" y="1252027"/>
            <a:ext cx="17510247" cy="889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2898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sp>
        <p:nvSpPr>
          <p:cNvPr id="27" name="TextBox 27"/>
          <p:cNvSpPr txBox="1"/>
          <p:nvPr/>
        </p:nvSpPr>
        <p:spPr>
          <a:xfrm>
            <a:off x="462447" y="114300"/>
            <a:ext cx="16383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Search Employee Leaves </a:t>
            </a:r>
            <a:endParaRPr lang="en-US" sz="8800" b="1" dirty="0">
              <a:solidFill>
                <a:srgbClr val="7C6CE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4653295"/>
            <a:ext cx="14430553" cy="544320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1888042"/>
            <a:ext cx="2075679" cy="796383"/>
          </a:xfrm>
          <a:prstGeom prst="rect">
            <a:avLst/>
          </a:prstGeom>
        </p:spPr>
      </p:pic>
      <p:sp>
        <p:nvSpPr>
          <p:cNvPr id="30" name="TextBox 5"/>
          <p:cNvSpPr txBox="1"/>
          <p:nvPr/>
        </p:nvSpPr>
        <p:spPr>
          <a:xfrm>
            <a:off x="11430000" y="2975297"/>
            <a:ext cx="643201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Click the </a:t>
            </a:r>
            <a:r>
              <a:rPr lang="en-US" sz="2400" b="1" dirty="0"/>
              <a:t>"Clear Form"</a:t>
            </a:r>
            <a:r>
              <a:rPr lang="en-US" sz="2400" dirty="0"/>
              <a:t> button to instantly reset all </a:t>
            </a:r>
            <a:r>
              <a:rPr lang="en-US" sz="2400" dirty="0" smtClean="0"/>
              <a:t>filters, </a:t>
            </a:r>
            <a:r>
              <a:rPr lang="en-US" sz="2400" dirty="0"/>
              <a:t>allowing you to </a:t>
            </a:r>
            <a:r>
              <a:rPr lang="en-US" sz="2400" dirty="0" smtClean="0"/>
              <a:t>select </a:t>
            </a:r>
            <a:r>
              <a:rPr lang="en-US" sz="2400" dirty="0"/>
              <a:t>new data without manually clearing the previous entry.</a:t>
            </a:r>
          </a:p>
        </p:txBody>
      </p:sp>
      <p:sp>
        <p:nvSpPr>
          <p:cNvPr id="32" name="TextBox 5"/>
          <p:cNvSpPr txBox="1"/>
          <p:nvPr/>
        </p:nvSpPr>
        <p:spPr>
          <a:xfrm>
            <a:off x="759831" y="2063422"/>
            <a:ext cx="38862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You can search by filtering employee, </a:t>
            </a:r>
            <a:r>
              <a:rPr lang="en-US" sz="2400" dirty="0" smtClean="0"/>
              <a:t>or Status.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Just select </a:t>
            </a:r>
            <a:r>
              <a:rPr lang="en-US" sz="2400" dirty="0" smtClean="0"/>
              <a:t>employee or Status and  </a:t>
            </a:r>
            <a:r>
              <a:rPr lang="en-US" sz="2400" dirty="0"/>
              <a:t>it will automatically fetch all the data. </a:t>
            </a:r>
          </a:p>
        </p:txBody>
      </p:sp>
    </p:spTree>
    <p:extLst>
      <p:ext uri="{BB962C8B-B14F-4D97-AF65-F5344CB8AC3E}">
        <p14:creationId xmlns:p14="http://schemas.microsoft.com/office/powerpoint/2010/main" val="272902110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sp>
        <p:nvSpPr>
          <p:cNvPr id="27" name="TextBox 27"/>
          <p:cNvSpPr txBox="1"/>
          <p:nvPr/>
        </p:nvSpPr>
        <p:spPr>
          <a:xfrm>
            <a:off x="462447" y="114300"/>
            <a:ext cx="16383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Manage Employee Leaves </a:t>
            </a:r>
            <a:endParaRPr lang="en-US" sz="8800" b="1" dirty="0">
              <a:solidFill>
                <a:srgbClr val="7C6CE3"/>
              </a:solidFill>
            </a:endParaRPr>
          </a:p>
        </p:txBody>
      </p:sp>
      <p:sp>
        <p:nvSpPr>
          <p:cNvPr id="30" name="TextBox 5"/>
          <p:cNvSpPr txBox="1"/>
          <p:nvPr/>
        </p:nvSpPr>
        <p:spPr>
          <a:xfrm>
            <a:off x="9048796" y="2487904"/>
            <a:ext cx="643201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Fill out the leave form by selecting the employee, leave type, start and end dates, and reason. Then click the </a:t>
            </a:r>
            <a:r>
              <a:rPr lang="en-US" sz="2400" b="1" dirty="0"/>
              <a:t>"Apply Leave"</a:t>
            </a:r>
            <a:r>
              <a:rPr lang="en-US" sz="2400" dirty="0"/>
              <a:t> button to submit the leave request.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7" y="1562983"/>
            <a:ext cx="7712908" cy="50406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6640" t="7081" r="1236" b="1"/>
          <a:stretch/>
        </p:blipFill>
        <p:spPr>
          <a:xfrm>
            <a:off x="838563" y="6924830"/>
            <a:ext cx="2133599" cy="759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2074" t="9190" r="24420"/>
          <a:stretch/>
        </p:blipFill>
        <p:spPr>
          <a:xfrm>
            <a:off x="9048796" y="6603603"/>
            <a:ext cx="2095767" cy="68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670" r="76052" b="-1"/>
          <a:stretch/>
        </p:blipFill>
        <p:spPr>
          <a:xfrm>
            <a:off x="9048796" y="1649757"/>
            <a:ext cx="2218961" cy="763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4682" t="1701" r="49047"/>
          <a:stretch/>
        </p:blipFill>
        <p:spPr>
          <a:xfrm>
            <a:off x="9048796" y="4039512"/>
            <a:ext cx="2438399" cy="772796"/>
          </a:xfrm>
          <a:prstGeom prst="rect">
            <a:avLst/>
          </a:prstGeom>
        </p:spPr>
      </p:pic>
      <p:sp>
        <p:nvSpPr>
          <p:cNvPr id="39" name="TextBox 5"/>
          <p:cNvSpPr txBox="1"/>
          <p:nvPr/>
        </p:nvSpPr>
        <p:spPr>
          <a:xfrm>
            <a:off x="813297" y="7824253"/>
            <a:ext cx="643201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Click the </a:t>
            </a:r>
            <a:r>
              <a:rPr lang="en-US" sz="2400" b="1" dirty="0"/>
              <a:t>"Clear Form"</a:t>
            </a:r>
            <a:r>
              <a:rPr lang="en-US" sz="2400" dirty="0"/>
              <a:t> button to reset all fields in the leave application form, making it ready for a new entry.</a:t>
            </a:r>
          </a:p>
        </p:txBody>
      </p:sp>
      <p:sp>
        <p:nvSpPr>
          <p:cNvPr id="40" name="TextBox 5"/>
          <p:cNvSpPr txBox="1"/>
          <p:nvPr/>
        </p:nvSpPr>
        <p:spPr>
          <a:xfrm>
            <a:off x="9048796" y="5017425"/>
            <a:ext cx="6432012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To approve a pending leave request, select it from the leave records table and click the </a:t>
            </a:r>
            <a:r>
              <a:rPr lang="en-US" sz="2400" b="1" dirty="0"/>
              <a:t>"Approve Leave"</a:t>
            </a:r>
            <a:r>
              <a:rPr lang="en-US" sz="2400" dirty="0"/>
              <a:t> button. The status will update to "Approved."</a:t>
            </a:r>
          </a:p>
        </p:txBody>
      </p:sp>
      <p:sp>
        <p:nvSpPr>
          <p:cNvPr id="41" name="TextBox 5"/>
          <p:cNvSpPr txBox="1"/>
          <p:nvPr/>
        </p:nvSpPr>
        <p:spPr>
          <a:xfrm>
            <a:off x="9048796" y="7526613"/>
            <a:ext cx="643201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To decline a leave request, select it from the list and click the </a:t>
            </a:r>
            <a:r>
              <a:rPr lang="en-US" sz="2400" b="1" dirty="0"/>
              <a:t>"Reject Leave"</a:t>
            </a:r>
            <a:r>
              <a:rPr lang="en-US" sz="2400" dirty="0"/>
              <a:t> button. The status will be changed to "Rejected."</a:t>
            </a:r>
          </a:p>
        </p:txBody>
      </p:sp>
    </p:spTree>
    <p:extLst>
      <p:ext uri="{BB962C8B-B14F-4D97-AF65-F5344CB8AC3E}">
        <p14:creationId xmlns:p14="http://schemas.microsoft.com/office/powerpoint/2010/main" val="300909100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sp>
        <p:nvSpPr>
          <p:cNvPr id="27" name="TextBox 27"/>
          <p:cNvSpPr txBox="1"/>
          <p:nvPr/>
        </p:nvSpPr>
        <p:spPr>
          <a:xfrm>
            <a:off x="462447" y="114300"/>
            <a:ext cx="16383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Loan Management Dashboard</a:t>
            </a:r>
            <a:endParaRPr lang="en-US" sz="8800" b="1" dirty="0">
              <a:solidFill>
                <a:srgbClr val="7C6CE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7" y="1257300"/>
            <a:ext cx="17444553" cy="891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2799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sp>
        <p:nvSpPr>
          <p:cNvPr id="27" name="TextBox 27"/>
          <p:cNvSpPr txBox="1"/>
          <p:nvPr/>
        </p:nvSpPr>
        <p:spPr>
          <a:xfrm>
            <a:off x="462447" y="114300"/>
            <a:ext cx="16383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Loan Management Dashboard</a:t>
            </a:r>
            <a:endParaRPr lang="en-US" sz="8800" b="1" dirty="0">
              <a:solidFill>
                <a:srgbClr val="7C6CE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5" y="4778847"/>
            <a:ext cx="17216913" cy="45611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0" y="1888042"/>
            <a:ext cx="2075679" cy="796383"/>
          </a:xfrm>
          <a:prstGeom prst="rect">
            <a:avLst/>
          </a:prstGeom>
        </p:spPr>
      </p:pic>
      <p:sp>
        <p:nvSpPr>
          <p:cNvPr id="30" name="TextBox 5"/>
          <p:cNvSpPr txBox="1"/>
          <p:nvPr/>
        </p:nvSpPr>
        <p:spPr>
          <a:xfrm>
            <a:off x="11430000" y="2975297"/>
            <a:ext cx="643201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Click the </a:t>
            </a:r>
            <a:r>
              <a:rPr lang="en-US" sz="2400" b="1" dirty="0"/>
              <a:t>"Clear Form"</a:t>
            </a:r>
            <a:r>
              <a:rPr lang="en-US" sz="2400" dirty="0"/>
              <a:t> button to instantly reset all </a:t>
            </a:r>
            <a:r>
              <a:rPr lang="en-US" sz="2400" dirty="0" smtClean="0"/>
              <a:t>filters, </a:t>
            </a:r>
            <a:r>
              <a:rPr lang="en-US" sz="2400" dirty="0"/>
              <a:t>allowing you to </a:t>
            </a:r>
            <a:r>
              <a:rPr lang="en-US" sz="2400" dirty="0" smtClean="0"/>
              <a:t>select </a:t>
            </a:r>
            <a:r>
              <a:rPr lang="en-US" sz="2400" dirty="0"/>
              <a:t>new data without manually clearing the previous entry.</a:t>
            </a:r>
          </a:p>
        </p:txBody>
      </p:sp>
      <p:sp>
        <p:nvSpPr>
          <p:cNvPr id="31" name="TextBox 5"/>
          <p:cNvSpPr txBox="1"/>
          <p:nvPr/>
        </p:nvSpPr>
        <p:spPr>
          <a:xfrm>
            <a:off x="759831" y="2063422"/>
            <a:ext cx="3886200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You can search </a:t>
            </a:r>
            <a:r>
              <a:rPr lang="en-US" sz="2400" dirty="0" smtClean="0"/>
              <a:t>loan record by </a:t>
            </a:r>
            <a:r>
              <a:rPr lang="en-US" sz="2400" dirty="0"/>
              <a:t>filtering employee, </a:t>
            </a:r>
            <a:r>
              <a:rPr lang="en-US" sz="2400" dirty="0" smtClean="0"/>
              <a:t>or Status.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Just select </a:t>
            </a:r>
            <a:r>
              <a:rPr lang="en-US" sz="2400" dirty="0" smtClean="0"/>
              <a:t>employee or Status and  </a:t>
            </a:r>
            <a:r>
              <a:rPr lang="en-US" sz="2400" dirty="0"/>
              <a:t>it will automatically fetch all the data. </a:t>
            </a:r>
          </a:p>
        </p:txBody>
      </p:sp>
    </p:spTree>
    <p:extLst>
      <p:ext uri="{BB962C8B-B14F-4D97-AF65-F5344CB8AC3E}">
        <p14:creationId xmlns:p14="http://schemas.microsoft.com/office/powerpoint/2010/main" val="349172142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sp>
        <p:nvSpPr>
          <p:cNvPr id="27" name="TextBox 27"/>
          <p:cNvSpPr txBox="1"/>
          <p:nvPr/>
        </p:nvSpPr>
        <p:spPr>
          <a:xfrm>
            <a:off x="462447" y="114300"/>
            <a:ext cx="16383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Loan Management Dashboard</a:t>
            </a:r>
            <a:endParaRPr lang="en-US" sz="8800" b="1" dirty="0">
              <a:solidFill>
                <a:srgbClr val="7C6CE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47" y="1699421"/>
            <a:ext cx="7174424" cy="586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1562" t="84517" r="1511" b="2895"/>
          <a:stretch/>
        </p:blipFill>
        <p:spPr>
          <a:xfrm>
            <a:off x="13751474" y="5496358"/>
            <a:ext cx="2062648" cy="7886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l="33033" t="84675" r="29745" b="3704"/>
          <a:stretch/>
        </p:blipFill>
        <p:spPr>
          <a:xfrm>
            <a:off x="8590883" y="5501139"/>
            <a:ext cx="2686717" cy="68597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/>
          <a:srcRect l="5037" t="85334" r="68036" b="3045"/>
          <a:stretch/>
        </p:blipFill>
        <p:spPr>
          <a:xfrm>
            <a:off x="8590883" y="1665171"/>
            <a:ext cx="2007302" cy="708459"/>
          </a:xfrm>
          <a:prstGeom prst="rect">
            <a:avLst/>
          </a:prstGeom>
        </p:spPr>
      </p:pic>
      <p:sp>
        <p:nvSpPr>
          <p:cNvPr id="33" name="TextBox 5"/>
          <p:cNvSpPr txBox="1"/>
          <p:nvPr/>
        </p:nvSpPr>
        <p:spPr>
          <a:xfrm>
            <a:off x="8590883" y="2515604"/>
            <a:ext cx="3886200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Fill in the loan form with employee name, loan amount, duration, start date, and notes. </a:t>
            </a: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Then </a:t>
            </a:r>
            <a:r>
              <a:rPr lang="en-US" sz="2400" dirty="0"/>
              <a:t>click the </a:t>
            </a:r>
            <a:r>
              <a:rPr lang="en-US" sz="2400" b="1" dirty="0"/>
              <a:t>"Add Loan"</a:t>
            </a:r>
            <a:r>
              <a:rPr lang="en-US" sz="2400" dirty="0"/>
              <a:t> button to save the loan request and start tracking repayments.</a:t>
            </a:r>
          </a:p>
        </p:txBody>
      </p:sp>
      <p:sp>
        <p:nvSpPr>
          <p:cNvPr id="39" name="TextBox 5"/>
          <p:cNvSpPr txBox="1"/>
          <p:nvPr/>
        </p:nvSpPr>
        <p:spPr>
          <a:xfrm>
            <a:off x="8590883" y="6470914"/>
            <a:ext cx="38862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Once a loan has been fully repaid, select it from the loan records </a:t>
            </a:r>
            <a:r>
              <a:rPr lang="en-US" sz="2400" dirty="0" smtClean="0"/>
              <a:t>table.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/>
              <a:t>click </a:t>
            </a:r>
            <a:r>
              <a:rPr lang="en-US" sz="2400" dirty="0"/>
              <a:t>the </a:t>
            </a:r>
            <a:r>
              <a:rPr lang="en-US" sz="2400" b="1" dirty="0"/>
              <a:t>"Mark as Completed"</a:t>
            </a:r>
            <a:r>
              <a:rPr lang="en-US" sz="2400" dirty="0"/>
              <a:t> button to update its status.</a:t>
            </a:r>
          </a:p>
        </p:txBody>
      </p:sp>
      <p:sp>
        <p:nvSpPr>
          <p:cNvPr id="40" name="TextBox 5"/>
          <p:cNvSpPr txBox="1"/>
          <p:nvPr/>
        </p:nvSpPr>
        <p:spPr>
          <a:xfrm>
            <a:off x="13751474" y="6468948"/>
            <a:ext cx="38862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Click the </a:t>
            </a:r>
            <a:r>
              <a:rPr lang="en-US" sz="2400" b="1" dirty="0"/>
              <a:t>"Clear Form"</a:t>
            </a:r>
            <a:r>
              <a:rPr lang="en-US" sz="2400" dirty="0"/>
              <a:t> button to reset all fields in the loan form, allowing you to enter a new loan request cleanly.</a:t>
            </a:r>
          </a:p>
        </p:txBody>
      </p:sp>
    </p:spTree>
    <p:extLst>
      <p:ext uri="{BB962C8B-B14F-4D97-AF65-F5344CB8AC3E}">
        <p14:creationId xmlns:p14="http://schemas.microsoft.com/office/powerpoint/2010/main" val="177811733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sp>
        <p:nvSpPr>
          <p:cNvPr id="27" name="TextBox 27"/>
          <p:cNvSpPr txBox="1"/>
          <p:nvPr/>
        </p:nvSpPr>
        <p:spPr>
          <a:xfrm>
            <a:off x="462447" y="114300"/>
            <a:ext cx="16383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Exit</a:t>
            </a:r>
            <a:endParaRPr lang="en-US" sz="8800" b="1" dirty="0">
              <a:solidFill>
                <a:srgbClr val="7C6CE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64" y="1444681"/>
            <a:ext cx="13772861" cy="71062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488119" y="2409467"/>
            <a:ext cx="338647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Click the </a:t>
            </a:r>
            <a:r>
              <a:rPr lang="en-US" sz="2000" b="1" dirty="0"/>
              <a:t>"Exit"</a:t>
            </a:r>
            <a:r>
              <a:rPr lang="en-US" sz="2000" dirty="0"/>
              <a:t> button in the </a:t>
            </a:r>
            <a:r>
              <a:rPr lang="en-US" sz="2000" b="1" dirty="0"/>
              <a:t>Exit tab</a:t>
            </a:r>
            <a:r>
              <a:rPr lang="en-US" sz="2000" dirty="0"/>
              <a:t> to safely close the application. This ends the session and shuts down the Payroll System.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9556" y="1468517"/>
            <a:ext cx="2071934" cy="70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3241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sp>
        <p:nvSpPr>
          <p:cNvPr id="27" name="TextBox 27"/>
          <p:cNvSpPr txBox="1"/>
          <p:nvPr/>
        </p:nvSpPr>
        <p:spPr>
          <a:xfrm>
            <a:off x="462447" y="114300"/>
            <a:ext cx="16383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File &amp; Tools Menu</a:t>
            </a:r>
            <a:endParaRPr lang="en-US" sz="8800" b="1" dirty="0">
              <a:solidFill>
                <a:srgbClr val="7C6CE3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42309" y="4630820"/>
            <a:ext cx="33864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Select the </a:t>
            </a:r>
            <a:r>
              <a:rPr lang="en-US" sz="2400" b="1" dirty="0"/>
              <a:t>"Exit"</a:t>
            </a:r>
            <a:r>
              <a:rPr lang="en-US" sz="2400" dirty="0"/>
              <a:t> option from the File menu (or use the Exit tab) to safely close and terminate the application.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1620180"/>
            <a:ext cx="3762900" cy="2567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47" y="1911272"/>
            <a:ext cx="4172532" cy="2276793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8823680" y="4611113"/>
            <a:ext cx="33864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Choose the </a:t>
            </a:r>
            <a:r>
              <a:rPr lang="en-US" sz="2400" b="1" dirty="0"/>
              <a:t>"Backup Database"</a:t>
            </a:r>
            <a:r>
              <a:rPr lang="en-US" sz="2400" dirty="0"/>
              <a:t> option from the Tools menu to create a secure copy of the entire database. This ensures your data is saved and can be restored in case of system failure.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23343" y="4611113"/>
            <a:ext cx="33864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Click the </a:t>
            </a:r>
            <a:r>
              <a:rPr lang="en-US" sz="2400" b="1" dirty="0"/>
              <a:t>"Export Data"</a:t>
            </a:r>
            <a:r>
              <a:rPr lang="en-US" sz="2400" dirty="0"/>
              <a:t> option from the File menu to download or save system records (like employees, attendance, or payroll) in a readable file format for external use or reporting.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2820966" y="4630820"/>
            <a:ext cx="33864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Click the </a:t>
            </a:r>
            <a:r>
              <a:rPr lang="en-US" sz="2400" b="1" dirty="0"/>
              <a:t>"Restore Database"</a:t>
            </a:r>
            <a:r>
              <a:rPr lang="en-US" sz="2400" dirty="0"/>
              <a:t> option to upload and recover a previously saved database backup, bringing the system back to an earlier state.</a:t>
            </a:r>
          </a:p>
        </p:txBody>
      </p:sp>
    </p:spTree>
    <p:extLst>
      <p:ext uri="{BB962C8B-B14F-4D97-AF65-F5344CB8AC3E}">
        <p14:creationId xmlns:p14="http://schemas.microsoft.com/office/powerpoint/2010/main" val="49316914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600" y="419099"/>
            <a:ext cx="11828561" cy="1551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081"/>
              </a:lnSpc>
              <a:spcBef>
                <a:spcPct val="0"/>
              </a:spcBef>
            </a:pPr>
            <a:r>
              <a:rPr lang="en-US" sz="10884" b="1" u="none" spc="1110" dirty="0" smtClean="0">
                <a:solidFill>
                  <a:srgbClr val="DDEFF0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Objective</a:t>
            </a:r>
            <a:endParaRPr lang="en-US" sz="10884" b="1" u="none" spc="1110" dirty="0">
              <a:solidFill>
                <a:srgbClr val="DDEFF0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9600" y="2289917"/>
            <a:ext cx="6781800" cy="7017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The objective of this project is to develop a fully functional and efficient </a:t>
            </a:r>
            <a:r>
              <a:rPr lang="en-US" sz="2400" b="1" dirty="0">
                <a:solidFill>
                  <a:srgbClr val="FFFF00"/>
                </a:solidFill>
              </a:rPr>
              <a:t>Employee Payroll Management System</a:t>
            </a:r>
            <a:r>
              <a:rPr lang="en-US" sz="2400" dirty="0">
                <a:solidFill>
                  <a:srgbClr val="FFFF00"/>
                </a:solidFill>
              </a:rPr>
              <a:t> that automates the core HR and payroll operations of an organization. This system is designed to handle key functionalities such as </a:t>
            </a:r>
            <a:r>
              <a:rPr lang="en-US" sz="2400" b="1" dirty="0">
                <a:solidFill>
                  <a:srgbClr val="FFFF00"/>
                </a:solidFill>
              </a:rPr>
              <a:t>employee registration, attendance tracking, leave and loan management, payroll calculation, </a:t>
            </a:r>
            <a:r>
              <a:rPr lang="en-US" sz="2400" b="1" dirty="0" err="1">
                <a:solidFill>
                  <a:srgbClr val="FFFF00"/>
                </a:solidFill>
              </a:rPr>
              <a:t>payslip</a:t>
            </a:r>
            <a:r>
              <a:rPr lang="en-US" sz="2400" b="1" dirty="0">
                <a:solidFill>
                  <a:srgbClr val="FFFF00"/>
                </a:solidFill>
              </a:rPr>
              <a:t> generation</a:t>
            </a:r>
            <a:r>
              <a:rPr lang="en-US" sz="2400" dirty="0">
                <a:solidFill>
                  <a:srgbClr val="FFFF00"/>
                </a:solidFill>
              </a:rPr>
              <a:t>, and </a:t>
            </a:r>
            <a:r>
              <a:rPr lang="en-US" sz="2400" b="1" dirty="0">
                <a:solidFill>
                  <a:srgbClr val="FFFF00"/>
                </a:solidFill>
              </a:rPr>
              <a:t>comprehensive report creation</a:t>
            </a:r>
            <a:r>
              <a:rPr lang="en-US" sz="2400" dirty="0">
                <a:solidFill>
                  <a:srgbClr val="FFFF00"/>
                </a:solidFill>
              </a:rPr>
              <a:t>. By shifting from manual processes to a digital solution, the goal is to </a:t>
            </a:r>
            <a:r>
              <a:rPr lang="en-US" sz="2400" b="1" dirty="0">
                <a:solidFill>
                  <a:srgbClr val="FFFF00"/>
                </a:solidFill>
              </a:rPr>
              <a:t>reduce human errors</a:t>
            </a:r>
            <a:r>
              <a:rPr lang="en-US" sz="2400" dirty="0">
                <a:solidFill>
                  <a:srgbClr val="FFFF00"/>
                </a:solidFill>
              </a:rPr>
              <a:t>, </a:t>
            </a:r>
            <a:r>
              <a:rPr lang="en-US" sz="2400" b="1" dirty="0">
                <a:solidFill>
                  <a:srgbClr val="FFFF00"/>
                </a:solidFill>
              </a:rPr>
              <a:t>save administrative time</a:t>
            </a:r>
            <a:r>
              <a:rPr lang="en-US" sz="2400" dirty="0">
                <a:solidFill>
                  <a:srgbClr val="FFFF00"/>
                </a:solidFill>
              </a:rPr>
              <a:t>, and </a:t>
            </a:r>
            <a:r>
              <a:rPr lang="en-US" sz="2400" b="1" dirty="0">
                <a:solidFill>
                  <a:srgbClr val="FFFF00"/>
                </a:solidFill>
              </a:rPr>
              <a:t>enhance data accuracy</a:t>
            </a:r>
            <a:r>
              <a:rPr lang="en-US" sz="2400" dirty="0">
                <a:solidFill>
                  <a:srgbClr val="FFFF00"/>
                </a:solidFill>
              </a:rPr>
              <a:t>. The system will also incorporate secure </a:t>
            </a:r>
            <a:r>
              <a:rPr lang="en-US" sz="2400" b="1" dirty="0">
                <a:solidFill>
                  <a:srgbClr val="FFFF00"/>
                </a:solidFill>
              </a:rPr>
              <a:t>user authentication</a:t>
            </a:r>
            <a:r>
              <a:rPr lang="en-US" sz="2400" dirty="0">
                <a:solidFill>
                  <a:srgbClr val="FFFF00"/>
                </a:solidFill>
              </a:rPr>
              <a:t>, role-based access, and a clean graphical user interface to ensure ease of use for both administrators and HR personnel. Overall, the project aims to provide a centralized platform that improves organizational workflow, supports scalability, and ensures smooth payroll operations in a secure and efficient manner.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19099"/>
            <a:ext cx="15113000" cy="906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66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sp>
        <p:nvSpPr>
          <p:cNvPr id="27" name="TextBox 27"/>
          <p:cNvSpPr txBox="1"/>
          <p:nvPr/>
        </p:nvSpPr>
        <p:spPr>
          <a:xfrm>
            <a:off x="462447" y="114300"/>
            <a:ext cx="16383000" cy="13542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Help Menu</a:t>
            </a:r>
            <a:endParaRPr lang="en-US" sz="8800" b="1" dirty="0">
              <a:solidFill>
                <a:srgbClr val="7C6CE3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52057" y="1516341"/>
            <a:ext cx="338647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Click the </a:t>
            </a:r>
            <a:r>
              <a:rPr lang="en-US" sz="2000" b="1" dirty="0"/>
              <a:t>"User Guide"</a:t>
            </a:r>
            <a:r>
              <a:rPr lang="en-US" sz="2000" dirty="0"/>
              <a:t> option in the Help menu to open a step-by-step instruction manual or online documentation. It explains how to use each feature of the Payroll System effectively.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06" y="1601294"/>
            <a:ext cx="4477375" cy="23911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9528" y="1136508"/>
            <a:ext cx="7719305" cy="55367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2463" y="4356143"/>
            <a:ext cx="6176240" cy="5108356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95166" y="4272344"/>
            <a:ext cx="33864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Select the </a:t>
            </a:r>
            <a:r>
              <a:rPr lang="en-US" sz="2000" b="1" dirty="0"/>
              <a:t>"About"</a:t>
            </a:r>
            <a:r>
              <a:rPr lang="en-US" sz="2000" dirty="0"/>
              <a:t> option to view information about the application, including its purpose, version, technologies used, and developer credits.</a:t>
            </a:r>
          </a:p>
        </p:txBody>
      </p:sp>
    </p:spTree>
    <p:extLst>
      <p:ext uri="{BB962C8B-B14F-4D97-AF65-F5344CB8AC3E}">
        <p14:creationId xmlns:p14="http://schemas.microsoft.com/office/powerpoint/2010/main" val="202671611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2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8419028" cy="8229600"/>
          </a:xfrm>
          <a:custGeom>
            <a:avLst/>
            <a:gdLst/>
            <a:ahLst/>
            <a:cxnLst/>
            <a:rect l="l" t="t" r="r" b="b"/>
            <a:pathLst>
              <a:path w="8419028" h="8229600">
                <a:moveTo>
                  <a:pt x="0" y="0"/>
                </a:moveTo>
                <a:lnTo>
                  <a:pt x="8419028" y="0"/>
                </a:lnTo>
                <a:lnTo>
                  <a:pt x="841902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134600" y="876300"/>
            <a:ext cx="10291924" cy="8925282"/>
            <a:chOff x="4829104" y="-1290649"/>
            <a:chExt cx="13722565" cy="11900377"/>
          </a:xfrm>
        </p:grpSpPr>
        <p:sp>
          <p:nvSpPr>
            <p:cNvPr id="4" name="TextBox 4"/>
            <p:cNvSpPr txBox="1"/>
            <p:nvPr/>
          </p:nvSpPr>
          <p:spPr>
            <a:xfrm>
              <a:off x="4829104" y="-1290649"/>
              <a:ext cx="13722565" cy="1333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69"/>
                </a:lnSpc>
                <a:spcBef>
                  <a:spcPct val="0"/>
                </a:spcBef>
              </a:pPr>
              <a:r>
                <a:rPr lang="en-US" sz="6999" b="1" spc="713" dirty="0" smtClean="0">
                  <a:solidFill>
                    <a:srgbClr val="FFE472"/>
                  </a:solidFill>
                  <a:latin typeface="Bebas Neue Bold"/>
                  <a:ea typeface="Bebas Neue Bold"/>
                  <a:cs typeface="Bebas Neue Bold"/>
                  <a:sym typeface="Bebas Neue Bold"/>
                </a:rPr>
                <a:t>challenges</a:t>
              </a:r>
              <a:endParaRPr lang="en-US" sz="6999" b="1" u="none" spc="713" dirty="0">
                <a:solidFill>
                  <a:srgbClr val="FFE472"/>
                </a:solidFill>
                <a:latin typeface="Bebas Neue Bold"/>
                <a:ea typeface="Bebas Neue Bold"/>
                <a:cs typeface="Bebas Neue Bold"/>
                <a:sym typeface="Bebas Neue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860635" y="842951"/>
              <a:ext cx="9169665" cy="9766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sz="2800" dirty="0" smtClean="0">
                  <a:solidFill>
                    <a:srgbClr val="FFFF00"/>
                  </a:solidFill>
                  <a:latin typeface="Bahnschrift" panose="020B0502040204020203" pitchFamily="34" charset="0"/>
                </a:rPr>
                <a:t>Ensuring </a:t>
              </a:r>
              <a:r>
                <a:rPr lang="en-US" sz="2800" dirty="0">
                  <a:solidFill>
                    <a:srgbClr val="FFFF00"/>
                  </a:solidFill>
                  <a:latin typeface="Bahnschrift" panose="020B0502040204020203" pitchFamily="34" charset="0"/>
                </a:rPr>
                <a:t>accurate payroll calculations without human </a:t>
              </a:r>
              <a:r>
                <a:rPr lang="en-US" sz="2800" dirty="0" smtClean="0">
                  <a:solidFill>
                    <a:srgbClr val="FFFF00"/>
                  </a:solidFill>
                  <a:latin typeface="Bahnschrift" panose="020B0502040204020203" pitchFamily="34" charset="0"/>
                </a:rPr>
                <a:t>error.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sz="2800" dirty="0" smtClean="0">
                  <a:solidFill>
                    <a:srgbClr val="FFFF00"/>
                  </a:solidFill>
                  <a:latin typeface="Bahnschrift" panose="020B0502040204020203" pitchFamily="34" charset="0"/>
                </a:rPr>
                <a:t>Securing </a:t>
              </a:r>
              <a:r>
                <a:rPr lang="en-US" sz="2800" dirty="0">
                  <a:solidFill>
                    <a:srgbClr val="FFFF00"/>
                  </a:solidFill>
                  <a:latin typeface="Bahnschrift" panose="020B0502040204020203" pitchFamily="34" charset="0"/>
                </a:rPr>
                <a:t>sensitive login and admin </a:t>
              </a:r>
              <a:r>
                <a:rPr lang="en-US" sz="2800" dirty="0" smtClean="0">
                  <a:solidFill>
                    <a:srgbClr val="FFFF00"/>
                  </a:solidFill>
                  <a:latin typeface="Bahnschrift" panose="020B0502040204020203" pitchFamily="34" charset="0"/>
                </a:rPr>
                <a:t>credentials.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sz="2800" dirty="0" smtClean="0">
                  <a:solidFill>
                    <a:srgbClr val="FFFF00"/>
                  </a:solidFill>
                  <a:latin typeface="Bahnschrift" panose="020B0502040204020203" pitchFamily="34" charset="0"/>
                </a:rPr>
                <a:t>Maintaining </a:t>
              </a:r>
              <a:r>
                <a:rPr lang="en-US" sz="2800" dirty="0">
                  <a:solidFill>
                    <a:srgbClr val="FFFF00"/>
                  </a:solidFill>
                  <a:latin typeface="Bahnschrift" panose="020B0502040204020203" pitchFamily="34" charset="0"/>
                </a:rPr>
                <a:t>data consistency across modules (e.g., employee, payroll, </a:t>
              </a:r>
              <a:r>
                <a:rPr lang="en-US" sz="2800" dirty="0" smtClean="0">
                  <a:solidFill>
                    <a:srgbClr val="FFFF00"/>
                  </a:solidFill>
                  <a:latin typeface="Bahnschrift" panose="020B0502040204020203" pitchFamily="34" charset="0"/>
                </a:rPr>
                <a:t>attendance).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sz="2800" dirty="0" smtClean="0">
                  <a:solidFill>
                    <a:srgbClr val="FFFF00"/>
                  </a:solidFill>
                  <a:latin typeface="Bahnschrift" panose="020B0502040204020203" pitchFamily="34" charset="0"/>
                </a:rPr>
                <a:t>Designing </a:t>
              </a:r>
              <a:r>
                <a:rPr lang="en-US" sz="2800" dirty="0">
                  <a:solidFill>
                    <a:srgbClr val="FFFF00"/>
                  </a:solidFill>
                  <a:latin typeface="Bahnschrift" panose="020B0502040204020203" pitchFamily="34" charset="0"/>
                </a:rPr>
                <a:t>a clean, intuitive, and user-friendly </a:t>
              </a:r>
              <a:r>
                <a:rPr lang="en-US" sz="2800" dirty="0" smtClean="0">
                  <a:solidFill>
                    <a:srgbClr val="FFFF00"/>
                  </a:solidFill>
                  <a:latin typeface="Bahnschrift" panose="020B0502040204020203" pitchFamily="34" charset="0"/>
                </a:rPr>
                <a:t>interface.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sz="2800" dirty="0" smtClean="0">
                  <a:solidFill>
                    <a:srgbClr val="FFFF00"/>
                  </a:solidFill>
                  <a:latin typeface="Bahnschrift" panose="020B0502040204020203" pitchFamily="34" charset="0"/>
                </a:rPr>
                <a:t>Reducing </a:t>
              </a:r>
              <a:r>
                <a:rPr lang="en-US" sz="2800" dirty="0">
                  <a:solidFill>
                    <a:srgbClr val="FFFF00"/>
                  </a:solidFill>
                  <a:latin typeface="Bahnschrift" panose="020B0502040204020203" pitchFamily="34" charset="0"/>
                </a:rPr>
                <a:t>time spent on manual data entry for large employee </a:t>
              </a:r>
              <a:r>
                <a:rPr lang="en-US" sz="2800" dirty="0" smtClean="0">
                  <a:solidFill>
                    <a:srgbClr val="FFFF00"/>
                  </a:solidFill>
                  <a:latin typeface="Bahnschrift" panose="020B0502040204020203" pitchFamily="34" charset="0"/>
                </a:rPr>
                <a:t>sets.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sz="2800" dirty="0" smtClean="0">
                  <a:solidFill>
                    <a:srgbClr val="FFFF00"/>
                  </a:solidFill>
                  <a:latin typeface="Bahnschrift" panose="020B0502040204020203" pitchFamily="34" charset="0"/>
                </a:rPr>
                <a:t>Providing </a:t>
              </a:r>
              <a:r>
                <a:rPr lang="en-US" sz="2800" dirty="0">
                  <a:solidFill>
                    <a:srgbClr val="FFFF00"/>
                  </a:solidFill>
                  <a:latin typeface="Bahnschrift" panose="020B0502040204020203" pitchFamily="34" charset="0"/>
                </a:rPr>
                <a:t>printable and professional </a:t>
              </a:r>
              <a:r>
                <a:rPr lang="en-US" sz="2800" dirty="0" smtClean="0">
                  <a:solidFill>
                    <a:srgbClr val="FFFF00"/>
                  </a:solidFill>
                  <a:latin typeface="Bahnschrift" panose="020B0502040204020203" pitchFamily="34" charset="0"/>
                </a:rPr>
                <a:t>reports/</a:t>
              </a:r>
              <a:r>
                <a:rPr lang="en-US" sz="2800" dirty="0" err="1" smtClean="0">
                  <a:solidFill>
                    <a:srgbClr val="FFFF00"/>
                  </a:solidFill>
                  <a:latin typeface="Bahnschrift" panose="020B0502040204020203" pitchFamily="34" charset="0"/>
                </a:rPr>
                <a:t>payslips</a:t>
              </a:r>
              <a:r>
                <a:rPr lang="en-US" sz="2800" dirty="0" smtClean="0">
                  <a:solidFill>
                    <a:srgbClr val="FFFF00"/>
                  </a:solidFill>
                  <a:latin typeface="Bahnschrift" panose="020B0502040204020203" pitchFamily="34" charset="0"/>
                </a:rPr>
                <a:t>.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sz="2800" dirty="0" smtClean="0">
                  <a:solidFill>
                    <a:srgbClr val="FFFF00"/>
                  </a:solidFill>
                  <a:latin typeface="Bahnschrift" panose="020B0502040204020203" pitchFamily="34" charset="0"/>
                </a:rPr>
                <a:t>Handling </a:t>
              </a:r>
              <a:r>
                <a:rPr lang="en-US" sz="2800" dirty="0">
                  <a:solidFill>
                    <a:srgbClr val="FFFF00"/>
                  </a:solidFill>
                  <a:latin typeface="Bahnschrift" panose="020B0502040204020203" pitchFamily="34" charset="0"/>
                </a:rPr>
                <a:t>database backups and restoration </a:t>
              </a:r>
              <a:r>
                <a:rPr lang="en-US" sz="2800" dirty="0" smtClean="0">
                  <a:solidFill>
                    <a:srgbClr val="FFFF00"/>
                  </a:solidFill>
                  <a:latin typeface="Bahnschrift" panose="020B0502040204020203" pitchFamily="34" charset="0"/>
                </a:rPr>
                <a:t>securely.</a:t>
              </a:r>
            </a:p>
            <a:p>
              <a:pPr marL="457200" indent="-457200">
                <a:buFont typeface="Wingdings" panose="05000000000000000000" pitchFamily="2" charset="2"/>
                <a:buChar char="Ø"/>
              </a:pPr>
              <a:r>
                <a:rPr lang="en-US" sz="2800" dirty="0" smtClean="0">
                  <a:solidFill>
                    <a:srgbClr val="FFFF00"/>
                  </a:solidFill>
                  <a:latin typeface="Bahnschrift" panose="020B0502040204020203" pitchFamily="34" charset="0"/>
                </a:rPr>
                <a:t>Managing </a:t>
              </a:r>
              <a:r>
                <a:rPr lang="en-US" sz="2800" dirty="0">
                  <a:solidFill>
                    <a:srgbClr val="FFFF00"/>
                  </a:solidFill>
                  <a:latin typeface="Bahnschrift" panose="020B0502040204020203" pitchFamily="34" charset="0"/>
                </a:rPr>
                <a:t>real-time feedback, validation, and error handling in </a:t>
              </a:r>
              <a:r>
                <a:rPr lang="en-US" sz="2800" dirty="0" smtClean="0">
                  <a:solidFill>
                    <a:srgbClr val="FFFF00"/>
                  </a:solidFill>
                  <a:latin typeface="Bahnschrift" panose="020B0502040204020203" pitchFamily="34" charset="0"/>
                </a:rPr>
                <a:t>forms.</a:t>
              </a:r>
              <a:endParaRPr lang="en-US" sz="2800" dirty="0">
                <a:solidFill>
                  <a:srgbClr val="FFFF00"/>
                </a:solidFill>
                <a:latin typeface="Bahnschrift" panose="020B0502040204020203" pitchFamily="34" charset="0"/>
              </a:endParaRPr>
            </a:p>
          </p:txBody>
        </p:sp>
      </p:grp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685800" y="1028700"/>
            <a:ext cx="8281358" cy="8229600"/>
          </a:xfrm>
          <a:custGeom>
            <a:avLst/>
            <a:gdLst/>
            <a:ahLst/>
            <a:cxnLst/>
            <a:rect l="l" t="t" r="r" b="b"/>
            <a:pathLst>
              <a:path w="8281358" h="8229600">
                <a:moveTo>
                  <a:pt x="0" y="0"/>
                </a:moveTo>
                <a:lnTo>
                  <a:pt x="8281358" y="0"/>
                </a:lnTo>
                <a:lnTo>
                  <a:pt x="82813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2" name="TextBox 4"/>
          <p:cNvSpPr txBox="1"/>
          <p:nvPr/>
        </p:nvSpPr>
        <p:spPr>
          <a:xfrm>
            <a:off x="10134600" y="876300"/>
            <a:ext cx="10291924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69"/>
              </a:lnSpc>
              <a:spcBef>
                <a:spcPct val="0"/>
              </a:spcBef>
            </a:pPr>
            <a:r>
              <a:rPr lang="en-US" sz="6999" b="1" spc="713" dirty="0" smtClean="0">
                <a:solidFill>
                  <a:srgbClr val="7C6CE3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Solutions</a:t>
            </a:r>
            <a:endParaRPr lang="en-US" sz="6999" b="1" u="none" spc="713" dirty="0">
              <a:solidFill>
                <a:srgbClr val="7C6CE3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33" name="TextBox 5"/>
          <p:cNvSpPr txBox="1"/>
          <p:nvPr/>
        </p:nvSpPr>
        <p:spPr>
          <a:xfrm>
            <a:off x="10158248" y="2476500"/>
            <a:ext cx="6877249" cy="689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dirty="0">
                <a:solidFill>
                  <a:srgbClr val="7C6CE3"/>
                </a:solidFill>
              </a:rPr>
              <a:t>✅ </a:t>
            </a:r>
            <a:r>
              <a:rPr lang="en-US" sz="2800" dirty="0" smtClean="0">
                <a:solidFill>
                  <a:srgbClr val="7C6CE3"/>
                </a:solidFill>
              </a:rPr>
              <a:t>Automated </a:t>
            </a:r>
            <a:r>
              <a:rPr lang="en-US" sz="2800" dirty="0">
                <a:solidFill>
                  <a:srgbClr val="7C6CE3"/>
                </a:solidFill>
              </a:rPr>
              <a:t>payroll calculations based on attendance, deductions, and tax formulas</a:t>
            </a:r>
            <a:br>
              <a:rPr lang="en-US" sz="2800" dirty="0">
                <a:solidFill>
                  <a:srgbClr val="7C6CE3"/>
                </a:solidFill>
              </a:rPr>
            </a:br>
            <a:r>
              <a:rPr lang="en-US" sz="2800" dirty="0">
                <a:solidFill>
                  <a:srgbClr val="7C6CE3"/>
                </a:solidFill>
              </a:rPr>
              <a:t>✅ Secure login system using </a:t>
            </a:r>
            <a:r>
              <a:rPr lang="en-US" sz="2800" b="1" dirty="0" err="1">
                <a:solidFill>
                  <a:srgbClr val="7C6CE3"/>
                </a:solidFill>
              </a:rPr>
              <a:t>bcrypt</a:t>
            </a:r>
            <a:r>
              <a:rPr lang="en-US" sz="2800" dirty="0">
                <a:solidFill>
                  <a:srgbClr val="7C6CE3"/>
                </a:solidFill>
              </a:rPr>
              <a:t> for password hashing</a:t>
            </a:r>
            <a:br>
              <a:rPr lang="en-US" sz="2800" dirty="0">
                <a:solidFill>
                  <a:srgbClr val="7C6CE3"/>
                </a:solidFill>
              </a:rPr>
            </a:br>
            <a:r>
              <a:rPr lang="en-US" sz="2800" dirty="0">
                <a:solidFill>
                  <a:srgbClr val="7C6CE3"/>
                </a:solidFill>
              </a:rPr>
              <a:t>✅ Synchronized data updates using relational database and foreign key constraints</a:t>
            </a:r>
            <a:br>
              <a:rPr lang="en-US" sz="2800" dirty="0">
                <a:solidFill>
                  <a:srgbClr val="7C6CE3"/>
                </a:solidFill>
              </a:rPr>
            </a:br>
            <a:r>
              <a:rPr lang="en-US" sz="2800" dirty="0">
                <a:solidFill>
                  <a:srgbClr val="7C6CE3"/>
                </a:solidFill>
              </a:rPr>
              <a:t>✅ User-friendly interface built with </a:t>
            </a:r>
            <a:r>
              <a:rPr lang="en-US" sz="2800" b="1" dirty="0" err="1">
                <a:solidFill>
                  <a:srgbClr val="7C6CE3"/>
                </a:solidFill>
              </a:rPr>
              <a:t>Tkinter</a:t>
            </a:r>
            <a:r>
              <a:rPr lang="en-US" sz="2800" dirty="0">
                <a:solidFill>
                  <a:srgbClr val="7C6CE3"/>
                </a:solidFill>
              </a:rPr>
              <a:t> and organized tab layout</a:t>
            </a:r>
            <a:br>
              <a:rPr lang="en-US" sz="2800" dirty="0">
                <a:solidFill>
                  <a:srgbClr val="7C6CE3"/>
                </a:solidFill>
              </a:rPr>
            </a:br>
            <a:r>
              <a:rPr lang="en-US" sz="2800" dirty="0">
                <a:solidFill>
                  <a:srgbClr val="7C6CE3"/>
                </a:solidFill>
              </a:rPr>
              <a:t>✅ </a:t>
            </a:r>
            <a:r>
              <a:rPr lang="en-US" sz="2800" b="1" dirty="0">
                <a:solidFill>
                  <a:srgbClr val="7C6CE3"/>
                </a:solidFill>
              </a:rPr>
              <a:t>Bulk Import</a:t>
            </a:r>
            <a:r>
              <a:rPr lang="en-US" sz="2800" dirty="0">
                <a:solidFill>
                  <a:srgbClr val="7C6CE3"/>
                </a:solidFill>
              </a:rPr>
              <a:t> feature to quickly upload multiple attendance records</a:t>
            </a:r>
            <a:br>
              <a:rPr lang="en-US" sz="2800" dirty="0">
                <a:solidFill>
                  <a:srgbClr val="7C6CE3"/>
                </a:solidFill>
              </a:rPr>
            </a:br>
            <a:r>
              <a:rPr lang="en-US" sz="2800" dirty="0">
                <a:solidFill>
                  <a:srgbClr val="7C6CE3"/>
                </a:solidFill>
              </a:rPr>
              <a:t>✅ PDF generation using </a:t>
            </a:r>
            <a:r>
              <a:rPr lang="en-US" sz="2800" b="1" dirty="0">
                <a:solidFill>
                  <a:srgbClr val="7C6CE3"/>
                </a:solidFill>
              </a:rPr>
              <a:t>FPDF</a:t>
            </a:r>
            <a:r>
              <a:rPr lang="en-US" sz="2800" dirty="0">
                <a:solidFill>
                  <a:srgbClr val="7C6CE3"/>
                </a:solidFill>
              </a:rPr>
              <a:t> for reports and employee </a:t>
            </a:r>
            <a:r>
              <a:rPr lang="en-US" sz="2800" dirty="0" err="1">
                <a:solidFill>
                  <a:srgbClr val="7C6CE3"/>
                </a:solidFill>
              </a:rPr>
              <a:t>payslips</a:t>
            </a:r>
            <a:r>
              <a:rPr lang="en-US" sz="2800" dirty="0">
                <a:solidFill>
                  <a:srgbClr val="7C6CE3"/>
                </a:solidFill>
              </a:rPr>
              <a:t/>
            </a:r>
            <a:br>
              <a:rPr lang="en-US" sz="2800" dirty="0">
                <a:solidFill>
                  <a:srgbClr val="7C6CE3"/>
                </a:solidFill>
              </a:rPr>
            </a:br>
            <a:r>
              <a:rPr lang="en-US" sz="2800" dirty="0">
                <a:solidFill>
                  <a:srgbClr val="7C6CE3"/>
                </a:solidFill>
              </a:rPr>
              <a:t>✅ Centralized database operations using reusable functions and classes</a:t>
            </a:r>
            <a:br>
              <a:rPr lang="en-US" sz="2800" dirty="0">
                <a:solidFill>
                  <a:srgbClr val="7C6CE3"/>
                </a:solidFill>
              </a:rPr>
            </a:br>
            <a:r>
              <a:rPr lang="en-US" sz="2800" dirty="0">
                <a:solidFill>
                  <a:srgbClr val="7C6CE3"/>
                </a:solidFill>
              </a:rPr>
              <a:t>✅ Real-time validation and error handling for accurate data entry</a:t>
            </a:r>
            <a:endParaRPr lang="en-US" sz="2800" dirty="0">
              <a:solidFill>
                <a:srgbClr val="7C6CE3"/>
              </a:solidFill>
              <a:latin typeface="Bahnschrift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8854260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1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12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8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7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4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36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5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6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34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8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8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9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0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1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</p:grpSp>
      <p:pic>
        <p:nvPicPr>
          <p:cNvPr id="44034" name="Picture 2" descr="Output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35" y="1545695"/>
            <a:ext cx="16726725" cy="829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4"/>
          <p:cNvSpPr txBox="1"/>
          <p:nvPr/>
        </p:nvSpPr>
        <p:spPr>
          <a:xfrm>
            <a:off x="780635" y="261907"/>
            <a:ext cx="10291924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69"/>
              </a:lnSpc>
              <a:spcBef>
                <a:spcPct val="0"/>
              </a:spcBef>
            </a:pPr>
            <a:r>
              <a:rPr lang="en-US" sz="8000" b="1" spc="713" dirty="0" smtClean="0">
                <a:solidFill>
                  <a:srgbClr val="7C6CE3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Comparison chart</a:t>
            </a:r>
            <a:endParaRPr lang="en-US" sz="8000" b="1" u="none" spc="713" dirty="0">
              <a:solidFill>
                <a:srgbClr val="7C6CE3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</p:spTree>
    <p:extLst>
      <p:ext uri="{BB962C8B-B14F-4D97-AF65-F5344CB8AC3E}">
        <p14:creationId xmlns:p14="http://schemas.microsoft.com/office/powerpoint/2010/main" val="24303765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3312" y="2614981"/>
            <a:ext cx="3487153" cy="1069144"/>
            <a:chOff x="0" y="-41240"/>
            <a:chExt cx="918427" cy="2815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8427" cy="195861"/>
            </a:xfrm>
            <a:custGeom>
              <a:avLst/>
              <a:gdLst/>
              <a:ahLst/>
              <a:cxnLst/>
              <a:rect l="l" t="t" r="r" b="b"/>
              <a:pathLst>
                <a:path w="918427" h="195861">
                  <a:moveTo>
                    <a:pt x="0" y="0"/>
                  </a:moveTo>
                  <a:lnTo>
                    <a:pt x="918427" y="0"/>
                  </a:lnTo>
                  <a:lnTo>
                    <a:pt x="918427" y="195861"/>
                  </a:lnTo>
                  <a:lnTo>
                    <a:pt x="0" y="195861"/>
                  </a:lnTo>
                  <a:close/>
                </a:path>
              </a:pathLst>
            </a:custGeom>
            <a:solidFill>
              <a:srgbClr val="EF78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1240"/>
              <a:ext cx="918427" cy="281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485"/>
                </a:lnSpc>
                <a:spcBef>
                  <a:spcPct val="0"/>
                </a:spcBef>
              </a:pPr>
              <a:r>
                <a:rPr lang="en-US" sz="3918" spc="587" dirty="0" smtClean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Real World</a:t>
              </a:r>
              <a:endParaRPr lang="en-US" sz="3918" spc="587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11344" y="2607946"/>
            <a:ext cx="3492788" cy="1069144"/>
            <a:chOff x="0" y="-43093"/>
            <a:chExt cx="919911" cy="2815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8427" cy="195861"/>
            </a:xfrm>
            <a:custGeom>
              <a:avLst/>
              <a:gdLst/>
              <a:ahLst/>
              <a:cxnLst/>
              <a:rect l="l" t="t" r="r" b="b"/>
              <a:pathLst>
                <a:path w="918427" h="195861">
                  <a:moveTo>
                    <a:pt x="0" y="0"/>
                  </a:moveTo>
                  <a:lnTo>
                    <a:pt x="918427" y="0"/>
                  </a:lnTo>
                  <a:lnTo>
                    <a:pt x="918427" y="195861"/>
                  </a:lnTo>
                  <a:lnTo>
                    <a:pt x="0" y="195861"/>
                  </a:lnTo>
                  <a:close/>
                </a:path>
              </a:pathLst>
            </a:custGeom>
            <a:solidFill>
              <a:srgbClr val="4032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484" y="-43093"/>
              <a:ext cx="918427" cy="281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485"/>
                </a:lnSpc>
                <a:spcBef>
                  <a:spcPct val="0"/>
                </a:spcBef>
              </a:pPr>
              <a:r>
                <a:rPr lang="en-US" sz="3918" spc="587" dirty="0" smtClean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Case Example</a:t>
              </a:r>
              <a:endParaRPr lang="en-US" sz="3918" spc="587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36697" y="2614981"/>
            <a:ext cx="3487153" cy="1069144"/>
            <a:chOff x="0" y="-41240"/>
            <a:chExt cx="918427" cy="2815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8427" cy="195861"/>
            </a:xfrm>
            <a:custGeom>
              <a:avLst/>
              <a:gdLst/>
              <a:ahLst/>
              <a:cxnLst/>
              <a:rect l="l" t="t" r="r" b="b"/>
              <a:pathLst>
                <a:path w="918427" h="195861">
                  <a:moveTo>
                    <a:pt x="0" y="0"/>
                  </a:moveTo>
                  <a:lnTo>
                    <a:pt x="918427" y="0"/>
                  </a:lnTo>
                  <a:lnTo>
                    <a:pt x="918427" y="195861"/>
                  </a:lnTo>
                  <a:lnTo>
                    <a:pt x="0" y="195861"/>
                  </a:lnTo>
                  <a:close/>
                </a:path>
              </a:pathLst>
            </a:custGeom>
            <a:solidFill>
              <a:srgbClr val="D4B25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1240"/>
              <a:ext cx="918427" cy="281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485"/>
                </a:lnSpc>
                <a:spcBef>
                  <a:spcPct val="0"/>
                </a:spcBef>
              </a:pPr>
              <a:r>
                <a:rPr lang="en-US" sz="3918" spc="587" dirty="0" smtClean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Future work</a:t>
              </a:r>
              <a:endParaRPr lang="en-US" sz="3918" spc="587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17535" y="2585483"/>
            <a:ext cx="3500803" cy="1069144"/>
            <a:chOff x="0" y="-49009"/>
            <a:chExt cx="922022" cy="2815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8427" cy="195861"/>
            </a:xfrm>
            <a:custGeom>
              <a:avLst/>
              <a:gdLst/>
              <a:ahLst/>
              <a:cxnLst/>
              <a:rect l="l" t="t" r="r" b="b"/>
              <a:pathLst>
                <a:path w="918427" h="195861">
                  <a:moveTo>
                    <a:pt x="0" y="0"/>
                  </a:moveTo>
                  <a:lnTo>
                    <a:pt x="918427" y="0"/>
                  </a:lnTo>
                  <a:lnTo>
                    <a:pt x="918427" y="195861"/>
                  </a:lnTo>
                  <a:lnTo>
                    <a:pt x="0" y="195861"/>
                  </a:lnTo>
                  <a:close/>
                </a:path>
              </a:pathLst>
            </a:custGeom>
            <a:solidFill>
              <a:srgbClr val="0ACBA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3595" y="-49009"/>
              <a:ext cx="918427" cy="281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485"/>
                </a:lnSpc>
                <a:spcBef>
                  <a:spcPct val="0"/>
                </a:spcBef>
              </a:pPr>
              <a:r>
                <a:rPr lang="en-US" sz="3918" spc="587" dirty="0" smtClean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Improvements</a:t>
              </a:r>
              <a:endParaRPr lang="en-US" sz="3918" spc="587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83312" y="3515223"/>
            <a:ext cx="3487153" cy="6010446"/>
            <a:chOff x="0" y="0"/>
            <a:chExt cx="918427" cy="15829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8427" cy="1582998"/>
            </a:xfrm>
            <a:custGeom>
              <a:avLst/>
              <a:gdLst/>
              <a:ahLst/>
              <a:cxnLst/>
              <a:rect l="l" t="t" r="r" b="b"/>
              <a:pathLst>
                <a:path w="918427" h="1582998">
                  <a:moveTo>
                    <a:pt x="0" y="0"/>
                  </a:moveTo>
                  <a:lnTo>
                    <a:pt x="918427" y="0"/>
                  </a:lnTo>
                  <a:lnTo>
                    <a:pt x="918427" y="1582998"/>
                  </a:lnTo>
                  <a:lnTo>
                    <a:pt x="0" y="1582998"/>
                  </a:lnTo>
                  <a:close/>
                </a:path>
              </a:pathLst>
            </a:custGeom>
            <a:solidFill>
              <a:srgbClr val="FCF7F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18427" cy="1621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228053" y="3515223"/>
            <a:ext cx="3487153" cy="6010446"/>
            <a:chOff x="0" y="0"/>
            <a:chExt cx="918427" cy="15829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8427" cy="1582998"/>
            </a:xfrm>
            <a:custGeom>
              <a:avLst/>
              <a:gdLst/>
              <a:ahLst/>
              <a:cxnLst/>
              <a:rect l="l" t="t" r="r" b="b"/>
              <a:pathLst>
                <a:path w="918427" h="1582998">
                  <a:moveTo>
                    <a:pt x="0" y="0"/>
                  </a:moveTo>
                  <a:lnTo>
                    <a:pt x="918427" y="0"/>
                  </a:lnTo>
                  <a:lnTo>
                    <a:pt x="918427" y="1582998"/>
                  </a:lnTo>
                  <a:lnTo>
                    <a:pt x="0" y="1582998"/>
                  </a:lnTo>
                  <a:close/>
                </a:path>
              </a:pathLst>
            </a:custGeom>
            <a:solidFill>
              <a:srgbClr val="FCF7F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918427" cy="1621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72794" y="3515223"/>
            <a:ext cx="3487153" cy="6010446"/>
            <a:chOff x="0" y="0"/>
            <a:chExt cx="918427" cy="15829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18427" cy="1582998"/>
            </a:xfrm>
            <a:custGeom>
              <a:avLst/>
              <a:gdLst/>
              <a:ahLst/>
              <a:cxnLst/>
              <a:rect l="l" t="t" r="r" b="b"/>
              <a:pathLst>
                <a:path w="918427" h="1582998">
                  <a:moveTo>
                    <a:pt x="0" y="0"/>
                  </a:moveTo>
                  <a:lnTo>
                    <a:pt x="918427" y="0"/>
                  </a:lnTo>
                  <a:lnTo>
                    <a:pt x="918427" y="1582998"/>
                  </a:lnTo>
                  <a:lnTo>
                    <a:pt x="0" y="1582998"/>
                  </a:lnTo>
                  <a:close/>
                </a:path>
              </a:pathLst>
            </a:custGeom>
            <a:solidFill>
              <a:srgbClr val="FCF7FC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918427" cy="1621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917535" y="3515223"/>
            <a:ext cx="3487153" cy="6010446"/>
            <a:chOff x="0" y="0"/>
            <a:chExt cx="918427" cy="158299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18427" cy="1582998"/>
            </a:xfrm>
            <a:custGeom>
              <a:avLst/>
              <a:gdLst/>
              <a:ahLst/>
              <a:cxnLst/>
              <a:rect l="l" t="t" r="r" b="b"/>
              <a:pathLst>
                <a:path w="918427" h="1582998">
                  <a:moveTo>
                    <a:pt x="0" y="0"/>
                  </a:moveTo>
                  <a:lnTo>
                    <a:pt x="918427" y="0"/>
                  </a:lnTo>
                  <a:lnTo>
                    <a:pt x="918427" y="1582998"/>
                  </a:lnTo>
                  <a:lnTo>
                    <a:pt x="0" y="1582998"/>
                  </a:lnTo>
                  <a:close/>
                </a:path>
              </a:pathLst>
            </a:custGeom>
            <a:solidFill>
              <a:srgbClr val="FCF7FC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918427" cy="1621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57913" y="4110882"/>
            <a:ext cx="2774524" cy="3161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080"/>
              </a:lnSpc>
              <a:spcBef>
                <a:spcPct val="0"/>
              </a:spcBef>
            </a:pPr>
            <a:r>
              <a:rPr lang="en-US" sz="2400" dirty="0"/>
              <a:t>Can be applied in companies, schools, hospitals, and agencies to manage staff and salary. Especially helpful for small businesses digitizing operations.</a:t>
            </a:r>
            <a:endParaRPr lang="en-US" sz="2200" u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5567658" y="4110881"/>
            <a:ext cx="2774524" cy="2763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080"/>
              </a:lnSpc>
              <a:spcBef>
                <a:spcPct val="0"/>
              </a:spcBef>
            </a:pPr>
            <a:r>
              <a:rPr lang="en-US" sz="2400" dirty="0"/>
              <a:t>A local company saved 90% of payroll processing time by using a similar system. Accuracy improved and employee satisfaction increased.</a:t>
            </a:r>
            <a:endParaRPr lang="en-US" sz="2200" u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874913" y="4110881"/>
            <a:ext cx="2774524" cy="2763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080"/>
              </a:lnSpc>
              <a:spcBef>
                <a:spcPct val="0"/>
              </a:spcBef>
            </a:pPr>
            <a:r>
              <a:rPr lang="en-US" sz="2400" dirty="0"/>
              <a:t>Explore AI-based payroll forecasting, machine learning for attendance anomalies, or </a:t>
            </a:r>
            <a:r>
              <a:rPr lang="en-US" sz="2400" dirty="0" err="1"/>
              <a:t>blockchain</a:t>
            </a:r>
            <a:r>
              <a:rPr lang="en-US" sz="2400" dirty="0"/>
              <a:t> for secure payroll records.</a:t>
            </a:r>
            <a:endParaRPr lang="en-US" sz="2200" u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155863" y="4114220"/>
            <a:ext cx="2774524" cy="2763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080"/>
              </a:lnSpc>
              <a:spcBef>
                <a:spcPct val="0"/>
              </a:spcBef>
            </a:pPr>
            <a:r>
              <a:rPr lang="en-US" sz="2400" dirty="0"/>
              <a:t>Future versions can include biometric login, cloud sync, mobile access, automated tax filing, and integration with third-party HR tools.</a:t>
            </a:r>
            <a:endParaRPr lang="en-US" sz="2200" u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39695" y="1076325"/>
            <a:ext cx="18008610" cy="939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29"/>
              </a:lnSpc>
              <a:spcBef>
                <a:spcPct val="0"/>
              </a:spcBef>
            </a:pPr>
            <a:r>
              <a:rPr lang="en-US" sz="6513" b="1" spc="664">
                <a:solidFill>
                  <a:srgbClr val="7C6CE3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INFOGRAPHIC REPORT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3312" y="2608823"/>
            <a:ext cx="3503863" cy="1069144"/>
            <a:chOff x="0" y="-42862"/>
            <a:chExt cx="922828" cy="2815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18427" cy="195861"/>
            </a:xfrm>
            <a:custGeom>
              <a:avLst/>
              <a:gdLst/>
              <a:ahLst/>
              <a:cxnLst/>
              <a:rect l="l" t="t" r="r" b="b"/>
              <a:pathLst>
                <a:path w="918427" h="195861">
                  <a:moveTo>
                    <a:pt x="0" y="0"/>
                  </a:moveTo>
                  <a:lnTo>
                    <a:pt x="918427" y="0"/>
                  </a:lnTo>
                  <a:lnTo>
                    <a:pt x="918427" y="195861"/>
                  </a:lnTo>
                  <a:lnTo>
                    <a:pt x="0" y="195861"/>
                  </a:lnTo>
                  <a:close/>
                </a:path>
              </a:pathLst>
            </a:custGeom>
            <a:solidFill>
              <a:srgbClr val="EF78B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4401" y="-42862"/>
              <a:ext cx="918427" cy="281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485"/>
                </a:lnSpc>
                <a:spcBef>
                  <a:spcPct val="0"/>
                </a:spcBef>
              </a:pPr>
              <a:r>
                <a:rPr lang="en-US" sz="3918" spc="587" dirty="0" smtClean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Summary</a:t>
              </a:r>
              <a:endParaRPr lang="en-US" sz="3918" spc="587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11344" y="2614981"/>
            <a:ext cx="3487153" cy="1069144"/>
            <a:chOff x="0" y="-41240"/>
            <a:chExt cx="918427" cy="2815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18427" cy="195861"/>
            </a:xfrm>
            <a:custGeom>
              <a:avLst/>
              <a:gdLst/>
              <a:ahLst/>
              <a:cxnLst/>
              <a:rect l="l" t="t" r="r" b="b"/>
              <a:pathLst>
                <a:path w="918427" h="195861">
                  <a:moveTo>
                    <a:pt x="0" y="0"/>
                  </a:moveTo>
                  <a:lnTo>
                    <a:pt x="918427" y="0"/>
                  </a:lnTo>
                  <a:lnTo>
                    <a:pt x="918427" y="195861"/>
                  </a:lnTo>
                  <a:lnTo>
                    <a:pt x="0" y="195861"/>
                  </a:lnTo>
                  <a:close/>
                </a:path>
              </a:pathLst>
            </a:custGeom>
            <a:solidFill>
              <a:srgbClr val="40329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1240"/>
              <a:ext cx="918427" cy="281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485"/>
                </a:lnSpc>
                <a:spcBef>
                  <a:spcPct val="0"/>
                </a:spcBef>
              </a:pPr>
              <a:r>
                <a:rPr lang="en-US" sz="3918" spc="587" dirty="0" smtClean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Key finding</a:t>
              </a:r>
              <a:endParaRPr lang="en-US" sz="3918" spc="587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536697" y="2608823"/>
            <a:ext cx="3487153" cy="1069144"/>
            <a:chOff x="0" y="-42862"/>
            <a:chExt cx="918427" cy="2815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8427" cy="195861"/>
            </a:xfrm>
            <a:custGeom>
              <a:avLst/>
              <a:gdLst/>
              <a:ahLst/>
              <a:cxnLst/>
              <a:rect l="l" t="t" r="r" b="b"/>
              <a:pathLst>
                <a:path w="918427" h="195861">
                  <a:moveTo>
                    <a:pt x="0" y="0"/>
                  </a:moveTo>
                  <a:lnTo>
                    <a:pt x="918427" y="0"/>
                  </a:lnTo>
                  <a:lnTo>
                    <a:pt x="918427" y="195861"/>
                  </a:lnTo>
                  <a:lnTo>
                    <a:pt x="0" y="195861"/>
                  </a:lnTo>
                  <a:close/>
                </a:path>
              </a:pathLst>
            </a:custGeom>
            <a:solidFill>
              <a:srgbClr val="D4B25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2862"/>
              <a:ext cx="918427" cy="281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485"/>
                </a:lnSpc>
                <a:spcBef>
                  <a:spcPct val="0"/>
                </a:spcBef>
              </a:pPr>
              <a:r>
                <a:rPr lang="en-US" sz="3918" spc="587" dirty="0" smtClean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importance</a:t>
              </a:r>
              <a:endParaRPr lang="en-US" sz="3918" spc="587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17535" y="2608823"/>
            <a:ext cx="3487153" cy="1069144"/>
            <a:chOff x="0" y="-42862"/>
            <a:chExt cx="918427" cy="2815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18427" cy="195861"/>
            </a:xfrm>
            <a:custGeom>
              <a:avLst/>
              <a:gdLst/>
              <a:ahLst/>
              <a:cxnLst/>
              <a:rect l="l" t="t" r="r" b="b"/>
              <a:pathLst>
                <a:path w="918427" h="195861">
                  <a:moveTo>
                    <a:pt x="0" y="0"/>
                  </a:moveTo>
                  <a:lnTo>
                    <a:pt x="918427" y="0"/>
                  </a:lnTo>
                  <a:lnTo>
                    <a:pt x="918427" y="195861"/>
                  </a:lnTo>
                  <a:lnTo>
                    <a:pt x="0" y="195861"/>
                  </a:lnTo>
                  <a:close/>
                </a:path>
              </a:pathLst>
            </a:custGeom>
            <a:solidFill>
              <a:srgbClr val="0ACBA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42862"/>
              <a:ext cx="918427" cy="281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5485"/>
                </a:lnSpc>
                <a:spcBef>
                  <a:spcPct val="0"/>
                </a:spcBef>
              </a:pPr>
              <a:r>
                <a:rPr lang="en-US" sz="3918" spc="587" dirty="0" smtClean="0">
                  <a:solidFill>
                    <a:srgbClr val="FFFFFF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Ending line</a:t>
              </a:r>
              <a:endParaRPr lang="en-US" sz="3918" spc="587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83312" y="3515223"/>
            <a:ext cx="3487153" cy="6010446"/>
            <a:chOff x="0" y="0"/>
            <a:chExt cx="918427" cy="15829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18427" cy="1582998"/>
            </a:xfrm>
            <a:custGeom>
              <a:avLst/>
              <a:gdLst/>
              <a:ahLst/>
              <a:cxnLst/>
              <a:rect l="l" t="t" r="r" b="b"/>
              <a:pathLst>
                <a:path w="918427" h="1582998">
                  <a:moveTo>
                    <a:pt x="0" y="0"/>
                  </a:moveTo>
                  <a:lnTo>
                    <a:pt x="918427" y="0"/>
                  </a:lnTo>
                  <a:lnTo>
                    <a:pt x="918427" y="1582998"/>
                  </a:lnTo>
                  <a:lnTo>
                    <a:pt x="0" y="1582998"/>
                  </a:lnTo>
                  <a:close/>
                </a:path>
              </a:pathLst>
            </a:custGeom>
            <a:solidFill>
              <a:srgbClr val="FCF7F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18427" cy="1621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228053" y="3515223"/>
            <a:ext cx="3487153" cy="6010446"/>
            <a:chOff x="0" y="0"/>
            <a:chExt cx="918427" cy="15829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8427" cy="1582998"/>
            </a:xfrm>
            <a:custGeom>
              <a:avLst/>
              <a:gdLst/>
              <a:ahLst/>
              <a:cxnLst/>
              <a:rect l="l" t="t" r="r" b="b"/>
              <a:pathLst>
                <a:path w="918427" h="1582998">
                  <a:moveTo>
                    <a:pt x="0" y="0"/>
                  </a:moveTo>
                  <a:lnTo>
                    <a:pt x="918427" y="0"/>
                  </a:lnTo>
                  <a:lnTo>
                    <a:pt x="918427" y="1582998"/>
                  </a:lnTo>
                  <a:lnTo>
                    <a:pt x="0" y="1582998"/>
                  </a:lnTo>
                  <a:close/>
                </a:path>
              </a:pathLst>
            </a:custGeom>
            <a:solidFill>
              <a:srgbClr val="FCF7F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918427" cy="1621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572794" y="3515223"/>
            <a:ext cx="3487153" cy="6010446"/>
            <a:chOff x="0" y="0"/>
            <a:chExt cx="918427" cy="158299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18427" cy="1582998"/>
            </a:xfrm>
            <a:custGeom>
              <a:avLst/>
              <a:gdLst/>
              <a:ahLst/>
              <a:cxnLst/>
              <a:rect l="l" t="t" r="r" b="b"/>
              <a:pathLst>
                <a:path w="918427" h="1582998">
                  <a:moveTo>
                    <a:pt x="0" y="0"/>
                  </a:moveTo>
                  <a:lnTo>
                    <a:pt x="918427" y="0"/>
                  </a:lnTo>
                  <a:lnTo>
                    <a:pt x="918427" y="1582998"/>
                  </a:lnTo>
                  <a:lnTo>
                    <a:pt x="0" y="1582998"/>
                  </a:lnTo>
                  <a:close/>
                </a:path>
              </a:pathLst>
            </a:custGeom>
            <a:solidFill>
              <a:srgbClr val="FCF7FC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918427" cy="1621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917535" y="3515223"/>
            <a:ext cx="3487153" cy="6010446"/>
            <a:chOff x="0" y="0"/>
            <a:chExt cx="918427" cy="158299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18427" cy="1582998"/>
            </a:xfrm>
            <a:custGeom>
              <a:avLst/>
              <a:gdLst/>
              <a:ahLst/>
              <a:cxnLst/>
              <a:rect l="l" t="t" r="r" b="b"/>
              <a:pathLst>
                <a:path w="918427" h="1582998">
                  <a:moveTo>
                    <a:pt x="0" y="0"/>
                  </a:moveTo>
                  <a:lnTo>
                    <a:pt x="918427" y="0"/>
                  </a:lnTo>
                  <a:lnTo>
                    <a:pt x="918427" y="1582998"/>
                  </a:lnTo>
                  <a:lnTo>
                    <a:pt x="0" y="1582998"/>
                  </a:lnTo>
                  <a:close/>
                </a:path>
              </a:pathLst>
            </a:custGeom>
            <a:solidFill>
              <a:srgbClr val="FCF7FC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918427" cy="1621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57913" y="4110882"/>
            <a:ext cx="2774524" cy="514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080"/>
              </a:lnSpc>
              <a:spcBef>
                <a:spcPct val="0"/>
              </a:spcBef>
            </a:pPr>
            <a:r>
              <a:rPr lang="en-US" sz="2400" dirty="0"/>
              <a:t>This project automates employee management, attendance, payroll, leave, loans, and reporting using Python, </a:t>
            </a:r>
            <a:r>
              <a:rPr lang="en-US" sz="2400" dirty="0" err="1"/>
              <a:t>Tkinter</a:t>
            </a:r>
            <a:r>
              <a:rPr lang="en-US" sz="2400" dirty="0"/>
              <a:t>, and MySQL. It improves accuracy and efficiency by replacing manual processes with a centralized digital system.</a:t>
            </a:r>
            <a:endParaRPr lang="en-US" sz="2200" u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5567658" y="4110881"/>
            <a:ext cx="2774524" cy="318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ctr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2400" b="1" dirty="0"/>
              <a:t>Enhanced </a:t>
            </a:r>
            <a:r>
              <a:rPr lang="en-US" sz="2400" b="1" dirty="0" smtClean="0"/>
              <a:t>Accuracy</a:t>
            </a:r>
          </a:p>
          <a:p>
            <a:pPr marL="342900" lvl="0" indent="-342900" algn="ctr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2400" b="1" dirty="0" smtClean="0"/>
              <a:t>Improved-Efficiency</a:t>
            </a:r>
            <a:endParaRPr lang="en-US" sz="2400" b="1" dirty="0" smtClean="0"/>
          </a:p>
          <a:p>
            <a:pPr marL="342900" lvl="0" indent="-342900" algn="ctr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2400" b="1" dirty="0" smtClean="0"/>
              <a:t>Robust Security</a:t>
            </a:r>
          </a:p>
          <a:p>
            <a:pPr marL="342900" lvl="0" indent="-342900" algn="ctr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2400" b="1" dirty="0" smtClean="0"/>
              <a:t>Real-Time </a:t>
            </a:r>
            <a:r>
              <a:rPr lang="en-US" sz="2400" b="1" dirty="0" smtClean="0"/>
              <a:t>Data</a:t>
            </a:r>
          </a:p>
          <a:p>
            <a:pPr marL="342900" lvl="0" indent="-342900" algn="ctr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2400" b="1" dirty="0" smtClean="0"/>
              <a:t>Integration</a:t>
            </a:r>
            <a:endParaRPr lang="en-US" sz="2400" b="1" dirty="0" smtClean="0"/>
          </a:p>
          <a:p>
            <a:pPr marL="342900" lvl="0" indent="-342900" algn="ctr">
              <a:lnSpc>
                <a:spcPts val="308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2400" b="1" dirty="0" smtClean="0"/>
              <a:t>User-Friendly-Interface</a:t>
            </a:r>
            <a:endParaRPr lang="en-US" sz="2200" b="1" u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874913" y="4110881"/>
            <a:ext cx="2774524" cy="3956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080"/>
              </a:lnSpc>
              <a:spcBef>
                <a:spcPct val="0"/>
              </a:spcBef>
            </a:pPr>
            <a:r>
              <a:rPr lang="en-US" sz="2400" dirty="0"/>
              <a:t>The project addresses real HR challenges like delays and errors. My role was to design, develop, and integrate all core modules, ensuring security, usability, and proper database connectivity.</a:t>
            </a:r>
            <a:endParaRPr lang="en-US" sz="2200" u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155863" y="4114220"/>
            <a:ext cx="2774524" cy="3559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3080"/>
              </a:lnSpc>
              <a:spcBef>
                <a:spcPct val="0"/>
              </a:spcBef>
            </a:pPr>
            <a:r>
              <a:rPr lang="en-US" sz="2400" dirty="0"/>
              <a:t>Automation is no longer optional—it's essential. This system shows how technology can simplify payroll management and free up time for more valuable work.</a:t>
            </a:r>
            <a:endParaRPr lang="en-US" sz="2200" u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39695" y="1076325"/>
            <a:ext cx="18008610" cy="939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29"/>
              </a:lnSpc>
              <a:spcBef>
                <a:spcPct val="0"/>
              </a:spcBef>
            </a:pPr>
            <a:r>
              <a:rPr lang="en-US" sz="6513" b="1" spc="664">
                <a:solidFill>
                  <a:srgbClr val="7C6CE3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INFOGRAPHIC REPORT</a:t>
            </a:r>
          </a:p>
        </p:txBody>
      </p:sp>
    </p:spTree>
    <p:extLst>
      <p:ext uri="{BB962C8B-B14F-4D97-AF65-F5344CB8AC3E}">
        <p14:creationId xmlns:p14="http://schemas.microsoft.com/office/powerpoint/2010/main" val="127734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1" y="-2"/>
            <a:ext cx="10810489" cy="10287001"/>
            <a:chOff x="0" y="0"/>
            <a:chExt cx="34108898" cy="34898951"/>
          </a:xfrm>
        </p:grpSpPr>
        <p:sp>
          <p:nvSpPr>
            <p:cNvPr id="3" name="AutoShape 3"/>
            <p:cNvSpPr/>
            <p:nvPr/>
          </p:nvSpPr>
          <p:spPr>
            <a:xfrm>
              <a:off x="2153886" y="0"/>
              <a:ext cx="31955012" cy="34898951"/>
            </a:xfrm>
            <a:prstGeom prst="rect">
              <a:avLst/>
            </a:prstGeom>
            <a:solidFill>
              <a:srgbClr val="7C6CE3"/>
            </a:solidFill>
          </p:spPr>
        </p:sp>
        <p:grpSp>
          <p:nvGrpSpPr>
            <p:cNvPr id="4" name="Group 4"/>
            <p:cNvGrpSpPr/>
            <p:nvPr/>
          </p:nvGrpSpPr>
          <p:grpSpPr>
            <a:xfrm>
              <a:off x="0" y="96235"/>
              <a:ext cx="4307772" cy="4307772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  <a:ln>
                <a:solidFill>
                  <a:srgbClr val="7C6CE3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sp>
        </p:grpSp>
        <p:grpSp>
          <p:nvGrpSpPr>
            <p:cNvPr id="6" name="Group 6"/>
            <p:cNvGrpSpPr/>
            <p:nvPr/>
          </p:nvGrpSpPr>
          <p:grpSpPr>
            <a:xfrm>
              <a:off x="0" y="13000533"/>
              <a:ext cx="4307772" cy="43077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4397668"/>
              <a:ext cx="4307772" cy="4307772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  <a:ln>
                <a:solidFill>
                  <a:srgbClr val="7C6CE3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sp>
        </p:grpSp>
        <p:grpSp>
          <p:nvGrpSpPr>
            <p:cNvPr id="10" name="Group 10"/>
            <p:cNvGrpSpPr/>
            <p:nvPr/>
          </p:nvGrpSpPr>
          <p:grpSpPr>
            <a:xfrm>
              <a:off x="0" y="17301966"/>
              <a:ext cx="4307772" cy="43077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25904831"/>
              <a:ext cx="4307772" cy="4307772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  <a:ln>
                <a:solidFill>
                  <a:srgbClr val="7C6CE3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sp>
        </p:grpSp>
        <p:grpSp>
          <p:nvGrpSpPr>
            <p:cNvPr id="14" name="Group 14"/>
            <p:cNvGrpSpPr/>
            <p:nvPr/>
          </p:nvGrpSpPr>
          <p:grpSpPr>
            <a:xfrm>
              <a:off x="0" y="8699101"/>
              <a:ext cx="4307772" cy="43077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21603399"/>
              <a:ext cx="4307772" cy="4307772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30206264"/>
              <a:ext cx="4307772" cy="430777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  <a:ln>
                <a:solidFill>
                  <a:srgbClr val="7C6CE3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sp>
        </p:grpSp>
      </p:grpSp>
      <p:sp>
        <p:nvSpPr>
          <p:cNvPr id="20" name="Freeform 20"/>
          <p:cNvSpPr/>
          <p:nvPr/>
        </p:nvSpPr>
        <p:spPr>
          <a:xfrm flipH="1">
            <a:off x="11745228" y="1028700"/>
            <a:ext cx="5318379" cy="8229600"/>
          </a:xfrm>
          <a:custGeom>
            <a:avLst/>
            <a:gdLst/>
            <a:ahLst/>
            <a:cxnLst/>
            <a:rect l="l" t="t" r="r" b="b"/>
            <a:pathLst>
              <a:path w="5318379" h="8229600">
                <a:moveTo>
                  <a:pt x="5318379" y="0"/>
                </a:moveTo>
                <a:lnTo>
                  <a:pt x="0" y="0"/>
                </a:lnTo>
                <a:lnTo>
                  <a:pt x="0" y="8229600"/>
                </a:lnTo>
                <a:lnTo>
                  <a:pt x="5318379" y="8229600"/>
                </a:lnTo>
                <a:lnTo>
                  <a:pt x="531837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447800" y="4190520"/>
            <a:ext cx="10066690" cy="3105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081"/>
              </a:lnSpc>
              <a:spcBef>
                <a:spcPct val="0"/>
              </a:spcBef>
            </a:pPr>
            <a:r>
              <a:rPr lang="en-US" sz="10884" b="1" u="none" spc="1110" dirty="0" smtClean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Any Question..?</a:t>
            </a:r>
            <a:endParaRPr lang="en-US" sz="10884" b="1" u="none" spc="1110" dirty="0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  <a:p>
            <a:pPr marL="0" lvl="0" indent="0">
              <a:lnSpc>
                <a:spcPts val="12081"/>
              </a:lnSpc>
              <a:spcBef>
                <a:spcPct val="0"/>
              </a:spcBef>
            </a:pPr>
            <a:endParaRPr lang="en-US" sz="10884" b="1" u="none" spc="1110" dirty="0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1" y="-2"/>
            <a:ext cx="10810489" cy="10287001"/>
            <a:chOff x="0" y="0"/>
            <a:chExt cx="34108898" cy="34898951"/>
          </a:xfrm>
        </p:grpSpPr>
        <p:sp>
          <p:nvSpPr>
            <p:cNvPr id="3" name="AutoShape 3"/>
            <p:cNvSpPr/>
            <p:nvPr/>
          </p:nvSpPr>
          <p:spPr>
            <a:xfrm>
              <a:off x="2153886" y="0"/>
              <a:ext cx="31955012" cy="34898951"/>
            </a:xfrm>
            <a:prstGeom prst="rect">
              <a:avLst/>
            </a:prstGeom>
            <a:solidFill>
              <a:srgbClr val="7C6CE3"/>
            </a:solidFill>
          </p:spPr>
        </p:sp>
        <p:grpSp>
          <p:nvGrpSpPr>
            <p:cNvPr id="4" name="Group 4"/>
            <p:cNvGrpSpPr/>
            <p:nvPr/>
          </p:nvGrpSpPr>
          <p:grpSpPr>
            <a:xfrm>
              <a:off x="0" y="96235"/>
              <a:ext cx="4307772" cy="4307772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  <a:ln>
                <a:solidFill>
                  <a:srgbClr val="7C6CE3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sp>
        </p:grpSp>
        <p:grpSp>
          <p:nvGrpSpPr>
            <p:cNvPr id="6" name="Group 6"/>
            <p:cNvGrpSpPr/>
            <p:nvPr/>
          </p:nvGrpSpPr>
          <p:grpSpPr>
            <a:xfrm>
              <a:off x="0" y="13000533"/>
              <a:ext cx="4307772" cy="43077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4397668"/>
              <a:ext cx="4307772" cy="4307772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  <a:ln>
                <a:solidFill>
                  <a:srgbClr val="7C6CE3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sp>
        </p:grpSp>
        <p:grpSp>
          <p:nvGrpSpPr>
            <p:cNvPr id="10" name="Group 10"/>
            <p:cNvGrpSpPr/>
            <p:nvPr/>
          </p:nvGrpSpPr>
          <p:grpSpPr>
            <a:xfrm>
              <a:off x="0" y="17301966"/>
              <a:ext cx="4307772" cy="43077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0" y="25904831"/>
              <a:ext cx="4307772" cy="4307772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  <a:ln>
                <a:solidFill>
                  <a:srgbClr val="7C6CE3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sp>
        </p:grpSp>
        <p:grpSp>
          <p:nvGrpSpPr>
            <p:cNvPr id="14" name="Group 14"/>
            <p:cNvGrpSpPr/>
            <p:nvPr/>
          </p:nvGrpSpPr>
          <p:grpSpPr>
            <a:xfrm>
              <a:off x="0" y="8699101"/>
              <a:ext cx="4307772" cy="43077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21603399"/>
              <a:ext cx="4307772" cy="4307772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7C6CE3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30206264"/>
              <a:ext cx="4307772" cy="430777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  <a:ln>
                <a:solidFill>
                  <a:srgbClr val="7C6CE3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</p:sp>
        </p:grpSp>
      </p:grpSp>
      <p:sp>
        <p:nvSpPr>
          <p:cNvPr id="20" name="Freeform 20"/>
          <p:cNvSpPr/>
          <p:nvPr/>
        </p:nvSpPr>
        <p:spPr>
          <a:xfrm flipH="1">
            <a:off x="11745228" y="1028700"/>
            <a:ext cx="5318379" cy="8229600"/>
          </a:xfrm>
          <a:custGeom>
            <a:avLst/>
            <a:gdLst/>
            <a:ahLst/>
            <a:cxnLst/>
            <a:rect l="l" t="t" r="r" b="b"/>
            <a:pathLst>
              <a:path w="5318379" h="8229600">
                <a:moveTo>
                  <a:pt x="5318379" y="0"/>
                </a:moveTo>
                <a:lnTo>
                  <a:pt x="0" y="0"/>
                </a:lnTo>
                <a:lnTo>
                  <a:pt x="0" y="8229600"/>
                </a:lnTo>
                <a:lnTo>
                  <a:pt x="5318379" y="8229600"/>
                </a:lnTo>
                <a:lnTo>
                  <a:pt x="5318379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429000" y="4251480"/>
            <a:ext cx="10066690" cy="3105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081"/>
              </a:lnSpc>
              <a:spcBef>
                <a:spcPct val="0"/>
              </a:spcBef>
            </a:pPr>
            <a:r>
              <a:rPr lang="en-US" sz="10884" b="1" u="none" spc="1110" dirty="0" smtClean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  <a:endParaRPr lang="en-US" sz="10884" b="1" u="none" spc="1110" dirty="0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  <a:p>
            <a:pPr marL="0" lvl="0" indent="0">
              <a:lnSpc>
                <a:spcPts val="12081"/>
              </a:lnSpc>
              <a:spcBef>
                <a:spcPct val="0"/>
              </a:spcBef>
            </a:pPr>
            <a:endParaRPr lang="en-US" sz="10884" b="1" u="none" spc="1110" dirty="0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</p:spTree>
    <p:extLst>
      <p:ext uri="{BB962C8B-B14F-4D97-AF65-F5344CB8AC3E}">
        <p14:creationId xmlns:p14="http://schemas.microsoft.com/office/powerpoint/2010/main" val="236605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3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4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5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6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7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8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9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10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1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12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1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18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1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9021846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7" name="TextBox 27"/>
          <p:cNvSpPr txBox="1"/>
          <p:nvPr/>
        </p:nvSpPr>
        <p:spPr>
          <a:xfrm>
            <a:off x="1028700" y="1114425"/>
            <a:ext cx="16230600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8800" b="1" dirty="0">
                <a:solidFill>
                  <a:srgbClr val="7C6CE3"/>
                </a:solidFill>
              </a:rPr>
              <a:t>Algorithm/Concept Being Explored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8700" y="3015983"/>
            <a:ext cx="16617978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 smtClean="0">
                <a:latin typeface="Bahnschrift" panose="020B0502040204020203" pitchFamily="34" charset="0"/>
              </a:rPr>
              <a:t>The </a:t>
            </a:r>
            <a:r>
              <a:rPr lang="en-US" sz="3200" dirty="0">
                <a:latin typeface="Bahnschrift" panose="020B0502040204020203" pitchFamily="34" charset="0"/>
              </a:rPr>
              <a:t>core concept behind this Employee Payroll System is </a:t>
            </a:r>
            <a:r>
              <a:rPr lang="en-US" sz="3200" b="1" dirty="0">
                <a:latin typeface="Bahnschrift" panose="020B0502040204020203" pitchFamily="34" charset="0"/>
              </a:rPr>
              <a:t>modular, event-driven application architecture</a:t>
            </a:r>
            <a:r>
              <a:rPr lang="en-US" sz="3200" dirty="0">
                <a:latin typeface="Bahnschrift" panose="020B0502040204020203" pitchFamily="34" charset="0"/>
              </a:rPr>
              <a:t> using </a:t>
            </a:r>
            <a:r>
              <a:rPr lang="en-US" sz="3200" b="1" dirty="0">
                <a:latin typeface="Bahnschrift" panose="020B0502040204020203" pitchFamily="34" charset="0"/>
              </a:rPr>
              <a:t>Python’s </a:t>
            </a:r>
            <a:r>
              <a:rPr lang="en-US" sz="3200" b="1" dirty="0" err="1">
                <a:latin typeface="Bahnschrift" panose="020B0502040204020203" pitchFamily="34" charset="0"/>
              </a:rPr>
              <a:t>Tkinter</a:t>
            </a:r>
            <a:r>
              <a:rPr lang="en-US" sz="3200" b="1" dirty="0">
                <a:latin typeface="Bahnschrift" panose="020B0502040204020203" pitchFamily="34" charset="0"/>
              </a:rPr>
              <a:t> library</a:t>
            </a:r>
            <a:r>
              <a:rPr lang="en-US" sz="3200" dirty="0">
                <a:latin typeface="Bahnschrift" panose="020B0502040204020203" pitchFamily="34" charset="0"/>
              </a:rPr>
              <a:t> for the graphical user interface (GUI) and </a:t>
            </a:r>
            <a:r>
              <a:rPr lang="en-US" sz="3200" b="1" dirty="0">
                <a:latin typeface="Bahnschrift" panose="020B0502040204020203" pitchFamily="34" charset="0"/>
              </a:rPr>
              <a:t>MySQL</a:t>
            </a:r>
            <a:r>
              <a:rPr lang="en-US" sz="3200" dirty="0">
                <a:latin typeface="Bahnschrift" panose="020B0502040204020203" pitchFamily="34" charset="0"/>
              </a:rPr>
              <a:t> for data storage. It follows a clean MVC-like structure where user actions (e.g., marking attendance, applying for leave) trigger backend operations that interact with the database. Secure password management is handled using the </a:t>
            </a:r>
            <a:r>
              <a:rPr lang="en-US" sz="3200" b="1" dirty="0" err="1">
                <a:latin typeface="Bahnschrift" panose="020B0502040204020203" pitchFamily="34" charset="0"/>
              </a:rPr>
              <a:t>bcrypt</a:t>
            </a:r>
            <a:r>
              <a:rPr lang="en-US" sz="3200" b="1" dirty="0">
                <a:latin typeface="Bahnschrift" panose="020B0502040204020203" pitchFamily="34" charset="0"/>
              </a:rPr>
              <a:t> hashing algorithm</a:t>
            </a:r>
            <a:r>
              <a:rPr lang="en-US" sz="3200" dirty="0">
                <a:latin typeface="Bahnschrift" panose="020B0502040204020203" pitchFamily="34" charset="0"/>
              </a:rPr>
              <a:t>, ensuring robust authentication. The system supports full CRUD operations across employees, attendance, loans, leaves, and payroll. It also includes </a:t>
            </a:r>
            <a:r>
              <a:rPr lang="en-US" sz="3200" b="1" dirty="0">
                <a:latin typeface="Bahnschrift" panose="020B0502040204020203" pitchFamily="34" charset="0"/>
              </a:rPr>
              <a:t>real-time reporting</a:t>
            </a:r>
            <a:r>
              <a:rPr lang="en-US" sz="3200" dirty="0">
                <a:latin typeface="Bahnschrift" panose="020B0502040204020203" pitchFamily="34" charset="0"/>
              </a:rPr>
              <a:t>, </a:t>
            </a:r>
            <a:r>
              <a:rPr lang="en-US" sz="3200" b="1" dirty="0">
                <a:latin typeface="Bahnschrift" panose="020B0502040204020203" pitchFamily="34" charset="0"/>
              </a:rPr>
              <a:t>automated salary calculations</a:t>
            </a:r>
            <a:r>
              <a:rPr lang="en-US" sz="3200" dirty="0">
                <a:latin typeface="Bahnschrift" panose="020B0502040204020203" pitchFamily="34" charset="0"/>
              </a:rPr>
              <a:t>, and </a:t>
            </a:r>
            <a:r>
              <a:rPr lang="en-US" sz="3200" b="1" dirty="0">
                <a:latin typeface="Bahnschrift" panose="020B0502040204020203" pitchFamily="34" charset="0"/>
              </a:rPr>
              <a:t>dynamic form validation</a:t>
            </a:r>
            <a:r>
              <a:rPr lang="en-US" sz="3200" dirty="0">
                <a:latin typeface="Bahnschrift" panose="020B0502040204020203" pitchFamily="34" charset="0"/>
              </a:rPr>
              <a:t>, all optimized with </a:t>
            </a:r>
            <a:r>
              <a:rPr lang="en-US" sz="3200" b="1" dirty="0">
                <a:latin typeface="Bahnschrift" panose="020B0502040204020203" pitchFamily="34" charset="0"/>
              </a:rPr>
              <a:t>object-oriented programming (OOP)</a:t>
            </a:r>
            <a:r>
              <a:rPr lang="en-US" sz="3200" dirty="0">
                <a:latin typeface="Bahnschrift" panose="020B0502040204020203" pitchFamily="34" charset="0"/>
              </a:rPr>
              <a:t> principles for maintainability and scalability.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0"/>
            <a:ext cx="18288000" cy="9832038"/>
            <a:chOff x="0" y="0"/>
            <a:chExt cx="18288000" cy="9832038"/>
          </a:xfrm>
        </p:grpSpPr>
        <p:grpSp>
          <p:nvGrpSpPr>
            <p:cNvPr id="2" name="Group 2"/>
            <p:cNvGrpSpPr/>
            <p:nvPr/>
          </p:nvGrpSpPr>
          <p:grpSpPr>
            <a:xfrm>
              <a:off x="84367" y="7778283"/>
              <a:ext cx="18119262" cy="2053755"/>
              <a:chOff x="2692358" y="8378"/>
              <a:chExt cx="24159015" cy="2738340"/>
            </a:xfrm>
          </p:grpSpPr>
          <p:grpSp>
            <p:nvGrpSpPr>
              <p:cNvPr id="3" name="Group 3"/>
              <p:cNvGrpSpPr/>
              <p:nvPr/>
            </p:nvGrpSpPr>
            <p:grpSpPr>
              <a:xfrm rot="5421497">
                <a:off x="537633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4" name="Freeform 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5" name="Group 5"/>
              <p:cNvGrpSpPr/>
              <p:nvPr/>
            </p:nvGrpSpPr>
            <p:grpSpPr>
              <a:xfrm rot="5421497">
                <a:off x="16111852" y="41947"/>
                <a:ext cx="2687987" cy="2687987"/>
                <a:chOff x="0" y="0"/>
                <a:chExt cx="6350000" cy="6350000"/>
              </a:xfrm>
            </p:grpSpPr>
            <p:sp>
              <p:nvSpPr>
                <p:cNvPr id="6" name="Freeform 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7" name="Group 7"/>
              <p:cNvGrpSpPr/>
              <p:nvPr/>
            </p:nvGrpSpPr>
            <p:grpSpPr>
              <a:xfrm rot="5421497">
                <a:off x="21479407" y="41947"/>
                <a:ext cx="2687987" cy="2687987"/>
                <a:chOff x="0" y="0"/>
                <a:chExt cx="6350000" cy="6350000"/>
              </a:xfrm>
            </p:grpSpPr>
            <p:sp>
              <p:nvSpPr>
                <p:cNvPr id="8" name="Freeform 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9" name="Group 9"/>
              <p:cNvGrpSpPr/>
              <p:nvPr/>
            </p:nvGrpSpPr>
            <p:grpSpPr>
              <a:xfrm rot="5421497">
                <a:off x="2692358" y="25162"/>
                <a:ext cx="2687987" cy="2687987"/>
                <a:chOff x="0" y="0"/>
                <a:chExt cx="6350000" cy="6350000"/>
              </a:xfrm>
            </p:grpSpPr>
            <p:sp>
              <p:nvSpPr>
                <p:cNvPr id="10" name="Freeform 10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1" name="Group 11"/>
              <p:cNvGrpSpPr/>
              <p:nvPr/>
            </p:nvGrpSpPr>
            <p:grpSpPr>
              <a:xfrm rot="5421497">
                <a:off x="13427872" y="25162"/>
                <a:ext cx="2687987" cy="2687987"/>
                <a:chOff x="0" y="0"/>
                <a:chExt cx="6350000" cy="6350000"/>
              </a:xfrm>
            </p:grpSpPr>
            <p:sp>
              <p:nvSpPr>
                <p:cNvPr id="12" name="Freeform 1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3" name="Group 13"/>
              <p:cNvGrpSpPr/>
              <p:nvPr/>
            </p:nvGrpSpPr>
            <p:grpSpPr>
              <a:xfrm rot="5421497">
                <a:off x="8060317" y="58731"/>
                <a:ext cx="2687987" cy="2687987"/>
                <a:chOff x="0" y="0"/>
                <a:chExt cx="6350000" cy="6350000"/>
              </a:xfrm>
            </p:grpSpPr>
            <p:sp>
              <p:nvSpPr>
                <p:cNvPr id="14" name="Freeform 14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5" name="Group 15"/>
              <p:cNvGrpSpPr/>
              <p:nvPr/>
            </p:nvGrpSpPr>
            <p:grpSpPr>
              <a:xfrm rot="5421497">
                <a:off x="18795831" y="58731"/>
                <a:ext cx="2687987" cy="2687987"/>
                <a:chOff x="0" y="0"/>
                <a:chExt cx="6350000" cy="6350000"/>
              </a:xfrm>
            </p:grpSpPr>
            <p:sp>
              <p:nvSpPr>
                <p:cNvPr id="16" name="Freeform 16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17" name="Group 17"/>
              <p:cNvGrpSpPr/>
              <p:nvPr/>
            </p:nvGrpSpPr>
            <p:grpSpPr>
              <a:xfrm rot="5421497">
                <a:off x="24163386" y="58731"/>
                <a:ext cx="2687987" cy="2687987"/>
                <a:chOff x="0" y="0"/>
                <a:chExt cx="6350000" cy="6350000"/>
              </a:xfrm>
            </p:grpSpPr>
            <p:sp>
              <p:nvSpPr>
                <p:cNvPr id="18" name="Freeform 18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  <p:grpSp>
            <p:nvGrpSpPr>
              <p:cNvPr id="21" name="Group 21"/>
              <p:cNvGrpSpPr/>
              <p:nvPr/>
            </p:nvGrpSpPr>
            <p:grpSpPr>
              <a:xfrm rot="5421497">
                <a:off x="10743893" y="8378"/>
                <a:ext cx="2687987" cy="2687987"/>
                <a:chOff x="0" y="0"/>
                <a:chExt cx="6350000" cy="6350000"/>
              </a:xfrm>
            </p:grpSpPr>
            <p:sp>
              <p:nvSpPr>
                <p:cNvPr id="22" name="Freeform 22"/>
                <p:cNvSpPr/>
                <p:nvPr/>
              </p:nvSpPr>
              <p:spPr>
                <a:xfrm>
                  <a:off x="0" y="0"/>
                  <a:ext cx="635000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000" h="6350000">
                      <a:moveTo>
                        <a:pt x="3175000" y="0"/>
                      </a:moveTo>
                      <a:cubicBezTo>
                        <a:pt x="1421496" y="0"/>
                        <a:pt x="0" y="1421496"/>
                        <a:pt x="0" y="3175000"/>
                      </a:cubicBezTo>
                      <a:cubicBezTo>
                        <a:pt x="0" y="4928504"/>
                        <a:pt x="1421496" y="6350000"/>
                        <a:pt x="3175000" y="6350000"/>
                      </a:cubicBezTo>
                      <a:cubicBezTo>
                        <a:pt x="4928504" y="6350000"/>
                        <a:pt x="6350000" y="4928504"/>
                        <a:pt x="6350000" y="3175000"/>
                      </a:cubicBezTo>
                      <a:cubicBezTo>
                        <a:pt x="6350000" y="1421496"/>
                        <a:pt x="4928504" y="0"/>
                        <a:pt x="3175000" y="0"/>
                      </a:cubicBezTo>
                      <a:close/>
                    </a:path>
                  </a:pathLst>
                </a:custGeom>
                <a:solidFill>
                  <a:srgbClr val="DDEFF0"/>
                </a:solidFill>
              </p:spPr>
            </p:sp>
          </p:grpSp>
        </p:grpSp>
        <p:grpSp>
          <p:nvGrpSpPr>
            <p:cNvPr id="23" name="Group 23"/>
            <p:cNvGrpSpPr/>
            <p:nvPr/>
          </p:nvGrpSpPr>
          <p:grpSpPr>
            <a:xfrm>
              <a:off x="0" y="0"/>
              <a:ext cx="18288000" cy="9021846"/>
              <a:chOff x="0" y="0"/>
              <a:chExt cx="4816593" cy="237612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816592" cy="2376124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2376124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376124"/>
                    </a:lnTo>
                    <a:lnTo>
                      <a:pt x="0" y="2376124"/>
                    </a:lnTo>
                    <a:close/>
                  </a:path>
                </a:pathLst>
              </a:custGeom>
              <a:solidFill>
                <a:srgbClr val="DDEFF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4816593" cy="241422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7" name="TextBox 27"/>
          <p:cNvSpPr txBox="1"/>
          <p:nvPr/>
        </p:nvSpPr>
        <p:spPr>
          <a:xfrm>
            <a:off x="1028700" y="1114425"/>
            <a:ext cx="16230600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Database Operations</a:t>
            </a:r>
            <a:endParaRPr lang="en-US" sz="8800" b="1" dirty="0">
              <a:solidFill>
                <a:srgbClr val="7C6CE3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28700" y="3015983"/>
            <a:ext cx="1661797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3200" dirty="0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498489" y="2799574"/>
            <a:ext cx="17678400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The system uses a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MySQL database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to store and manage all employee-related data securely and efficiently. All operations are performed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800" dirty="0">
                <a:latin typeface="Bahnschrift" panose="020B0502040204020203" pitchFamily="34" charset="0"/>
              </a:rPr>
              <a:t>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using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structured SQL queries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executed through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Python’s</a:t>
            </a:r>
            <a:r>
              <a:rPr kumimoji="0" lang="en-US" altLang="en-US" sz="2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kumimoji="0" lang="en-US" altLang="en-US" sz="2800" b="1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pymysql</a:t>
            </a:r>
            <a:r>
              <a:rPr kumimoji="0" lang="en-US" altLang="en-US" sz="2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connector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. The database schema includes tables for employees, attendance,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leaves, loans, payroll, and admin users. Key operations include: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Insertions: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Adding new employee records, leave requests, loan applications, and payroll entries.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Updates: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Modifying existing data such as salary, contact details, leave approvals, or loan status.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Deletions: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Removing records like terminated employees or completed loans.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Queries: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Retrieving filtered data for reports, dashboards, and real-time UI updates.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Joins: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Combining multiple tables (e.g., employee and payroll) to generate comprehensive views.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Transactions: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Ensuring data consistency during critical operations like payroll processing.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These operations are wrapped in a centralized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Database</a:t>
            </a:r>
            <a:r>
              <a:rPr kumimoji="0" lang="en-US" altLang="en-US" sz="2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class to maintain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connection management, error handling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, and </a:t>
            </a: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code reusability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hnschrift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61612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85850"/>
            <a:ext cx="16230600" cy="842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6320"/>
              </a:lnSpc>
              <a:spcBef>
                <a:spcPct val="0"/>
              </a:spcBef>
            </a:pPr>
            <a:r>
              <a:rPr lang="en-US" sz="7200" b="1" dirty="0"/>
              <a:t>Programming Languages &amp; Frameworks</a:t>
            </a:r>
            <a:endParaRPr lang="en-US" sz="7200" b="1" dirty="0">
              <a:solidFill>
                <a:srgbClr val="000000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68772" y="7176273"/>
            <a:ext cx="4550456" cy="3306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ctr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000" dirty="0">
                <a:latin typeface="Bahnschrift" panose="020B0502040204020203" pitchFamily="34" charset="0"/>
              </a:rPr>
              <a:t>Used to design the desktop-based graphical user interface (GUI</a:t>
            </a:r>
            <a:r>
              <a:rPr lang="en-US" sz="2000" dirty="0" smtClean="0">
                <a:latin typeface="Bahnschrift" panose="020B0502040204020203" pitchFamily="34" charset="0"/>
              </a:rPr>
              <a:t>).</a:t>
            </a:r>
          </a:p>
          <a:p>
            <a:pPr marL="342900" indent="-342900" algn="ctr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Bahnschrift" panose="020B0502040204020203" pitchFamily="34" charset="0"/>
              </a:rPr>
              <a:t>Supports event-driven programming, making the application interactive and user-friendly. </a:t>
            </a:r>
            <a:r>
              <a:rPr lang="en-US" sz="2000" dirty="0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Other modules are </a:t>
            </a:r>
            <a:r>
              <a:rPr lang="en-US" sz="2000" dirty="0" err="1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tkcalender</a:t>
            </a:r>
            <a:r>
              <a:rPr lang="en-US" sz="2000" dirty="0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datetime</a:t>
            </a:r>
            <a:r>
              <a:rPr lang="en-US" sz="2000" dirty="0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os</a:t>
            </a:r>
            <a:r>
              <a:rPr lang="en-US" sz="2000" dirty="0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webrowser</a:t>
            </a:r>
            <a:r>
              <a:rPr lang="en-US" sz="2000" dirty="0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pymysql</a:t>
            </a:r>
            <a:r>
              <a:rPr lang="en-US" sz="2000" dirty="0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bcrypt</a:t>
            </a:r>
            <a:r>
              <a:rPr lang="en-US" sz="2000" dirty="0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fpdf</a:t>
            </a:r>
            <a:r>
              <a:rPr lang="en-US" sz="2000" dirty="0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.</a:t>
            </a:r>
          </a:p>
          <a:p>
            <a:pPr marL="342900" lvl="0" indent="-342900" algn="ctr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000" dirty="0" smtClean="0">
              <a:latin typeface="Bahnschrift" panose="020B0502040204020203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086119" y="6349503"/>
            <a:ext cx="4115762" cy="617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85"/>
              </a:lnSpc>
              <a:spcBef>
                <a:spcPct val="0"/>
              </a:spcBef>
            </a:pPr>
            <a:r>
              <a:rPr lang="en-US" sz="3918" u="none" spc="587" dirty="0" err="1" smtClean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Tkinter</a:t>
            </a:r>
            <a:endParaRPr lang="en-US" sz="3918" u="none" spc="587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342820" y="7176273"/>
            <a:ext cx="4514084" cy="2975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ctr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100" dirty="0" smtClean="0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The core programming used for building the entire application logic.</a:t>
            </a:r>
          </a:p>
          <a:p>
            <a:pPr marL="342900" lvl="0" indent="-342900" algn="ctr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100" dirty="0" smtClean="0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Employee for GUI, backend processing, and database interaction.</a:t>
            </a:r>
          </a:p>
          <a:p>
            <a:pPr marL="342900" lvl="0" indent="-342900" algn="ctr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100" dirty="0" smtClean="0">
                <a:solidFill>
                  <a:srgbClr val="000000"/>
                </a:solidFill>
                <a:latin typeface="Bahnschrift" panose="020B0502040204020203" pitchFamily="34" charset="0"/>
                <a:ea typeface="Rubik"/>
                <a:cs typeface="Rubik"/>
                <a:sym typeface="Rubik"/>
              </a:rPr>
              <a:t>Follows OOP for modular and reusable code</a:t>
            </a:r>
            <a:endParaRPr lang="en-US" sz="2100" dirty="0">
              <a:solidFill>
                <a:srgbClr val="000000"/>
              </a:solidFill>
              <a:latin typeface="Bahnschrift" panose="020B0502040204020203" pitchFamily="34" charset="0"/>
              <a:ea typeface="Rubik"/>
              <a:cs typeface="Rubik"/>
              <a:sym typeface="Rubi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630257" y="7176273"/>
            <a:ext cx="4115762" cy="2603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ctr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Bahnschrift" panose="020B0502040204020203" pitchFamily="34" charset="0"/>
              </a:rPr>
              <a:t>Relational database used for storing employee data, payroll, attendance, loans, leaves, and admin records</a:t>
            </a:r>
            <a:r>
              <a:rPr lang="en-US" sz="2400" dirty="0" smtClean="0">
                <a:latin typeface="Bahnschrift" panose="020B0502040204020203" pitchFamily="34" charset="0"/>
              </a:rPr>
              <a:t>.</a:t>
            </a:r>
          </a:p>
          <a:p>
            <a:pPr marL="342900" lvl="0" indent="-342900" algn="ctr">
              <a:lnSpc>
                <a:spcPts val="294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dirty="0">
                <a:latin typeface="Bahnschrift" panose="020B0502040204020203" pitchFamily="34" charset="0"/>
              </a:rPr>
              <a:t>Ensures data integrity and supports complex queries and joins.</a:t>
            </a:r>
            <a:endParaRPr lang="en-US" sz="2100" dirty="0">
              <a:solidFill>
                <a:srgbClr val="000000"/>
              </a:solidFill>
              <a:latin typeface="Bahnschrift" panose="020B0502040204020203" pitchFamily="34" charset="0"/>
              <a:ea typeface="Rubik"/>
              <a:cs typeface="Rubik"/>
              <a:sym typeface="Rubik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41981" y="6349503"/>
            <a:ext cx="4115762" cy="617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85"/>
              </a:lnSpc>
              <a:spcBef>
                <a:spcPct val="0"/>
              </a:spcBef>
            </a:pPr>
            <a:r>
              <a:rPr lang="en-US" sz="3918" spc="587" dirty="0" smtClean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Python</a:t>
            </a:r>
            <a:endParaRPr lang="en-US" sz="3918" spc="587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630257" y="6349503"/>
            <a:ext cx="4115762" cy="617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485"/>
              </a:lnSpc>
              <a:spcBef>
                <a:spcPct val="0"/>
              </a:spcBef>
            </a:pPr>
            <a:r>
              <a:rPr lang="en-US" sz="3918" spc="587" dirty="0" err="1" smtClean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sql</a:t>
            </a:r>
            <a:endParaRPr lang="en-US" sz="3918" spc="587" dirty="0">
              <a:solidFill>
                <a:srgbClr val="00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3357563" y="4122236"/>
            <a:ext cx="11940601" cy="0"/>
          </a:xfrm>
          <a:prstGeom prst="line">
            <a:avLst/>
          </a:prstGeom>
          <a:ln w="9525" cap="flat">
            <a:solidFill>
              <a:srgbClr val="40329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2490200" y="3041149"/>
            <a:ext cx="2219325" cy="221932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78B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356975" y="5577978"/>
            <a:ext cx="485775" cy="48577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F78B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901113" y="5577978"/>
            <a:ext cx="485775" cy="485775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6CE3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445250" y="5577978"/>
            <a:ext cx="485775" cy="48577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B25A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034338" y="3041149"/>
            <a:ext cx="2219325" cy="221932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6CE3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3578475" y="3041149"/>
            <a:ext cx="2219325" cy="2219325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B25A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476" y="3289098"/>
            <a:ext cx="1946772" cy="194677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222" y="3286470"/>
            <a:ext cx="1946772" cy="19467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966" y="3244710"/>
            <a:ext cx="1719263" cy="1708171"/>
          </a:xfrm>
          <a:prstGeom prst="rect">
            <a:avLst/>
          </a:prstGeom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>
            <a:off x="0" y="0"/>
            <a:ext cx="18288000" cy="8953500"/>
            <a:chOff x="0" y="0"/>
            <a:chExt cx="4816593" cy="237612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16592" cy="2376124"/>
            </a:xfrm>
            <a:custGeom>
              <a:avLst/>
              <a:gdLst/>
              <a:ahLst/>
              <a:cxnLst/>
              <a:rect l="l" t="t" r="r" b="b"/>
              <a:pathLst>
                <a:path w="4816592" h="2376124">
                  <a:moveTo>
                    <a:pt x="0" y="0"/>
                  </a:moveTo>
                  <a:lnTo>
                    <a:pt x="4816592" y="0"/>
                  </a:lnTo>
                  <a:lnTo>
                    <a:pt x="4816592" y="2376124"/>
                  </a:lnTo>
                  <a:lnTo>
                    <a:pt x="0" y="2376124"/>
                  </a:lnTo>
                  <a:close/>
                </a:path>
              </a:pathLst>
            </a:custGeom>
            <a:solidFill>
              <a:srgbClr val="DDEFF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816593" cy="2414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28700" y="1114425"/>
            <a:ext cx="16230600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SQL Queries</a:t>
            </a:r>
            <a:endParaRPr lang="en-US" sz="8800" b="1" dirty="0">
              <a:solidFill>
                <a:srgbClr val="7C6CE3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28700" y="3015983"/>
            <a:ext cx="1661797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3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5" y="2638111"/>
            <a:ext cx="7581905" cy="1672747"/>
          </a:xfrm>
          <a:prstGeom prst="rect">
            <a:avLst/>
          </a:prstGeom>
        </p:spPr>
      </p:pic>
      <p:grpSp>
        <p:nvGrpSpPr>
          <p:cNvPr id="37" name="Group 2"/>
          <p:cNvGrpSpPr/>
          <p:nvPr/>
        </p:nvGrpSpPr>
        <p:grpSpPr>
          <a:xfrm>
            <a:off x="84367" y="7778283"/>
            <a:ext cx="18119262" cy="2053755"/>
            <a:chOff x="2692358" y="8378"/>
            <a:chExt cx="24159015" cy="2738340"/>
          </a:xfrm>
        </p:grpSpPr>
        <p:grpSp>
          <p:nvGrpSpPr>
            <p:cNvPr id="38" name="Group 3"/>
            <p:cNvGrpSpPr/>
            <p:nvPr/>
          </p:nvGrpSpPr>
          <p:grpSpPr>
            <a:xfrm rot="5421497">
              <a:off x="5376337" y="41947"/>
              <a:ext cx="2687987" cy="2687987"/>
              <a:chOff x="0" y="0"/>
              <a:chExt cx="6350000" cy="6350000"/>
            </a:xfrm>
          </p:grpSpPr>
          <p:sp>
            <p:nvSpPr>
              <p:cNvPr id="55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39" name="Group 5"/>
            <p:cNvGrpSpPr/>
            <p:nvPr/>
          </p:nvGrpSpPr>
          <p:grpSpPr>
            <a:xfrm rot="5421497">
              <a:off x="16111852" y="41947"/>
              <a:ext cx="2687987" cy="2687987"/>
              <a:chOff x="0" y="0"/>
              <a:chExt cx="6350000" cy="6350000"/>
            </a:xfrm>
          </p:grpSpPr>
          <p:sp>
            <p:nvSpPr>
              <p:cNvPr id="54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40" name="Group 7"/>
            <p:cNvGrpSpPr/>
            <p:nvPr/>
          </p:nvGrpSpPr>
          <p:grpSpPr>
            <a:xfrm rot="5421497">
              <a:off x="21479407" y="41947"/>
              <a:ext cx="2687987" cy="2687987"/>
              <a:chOff x="0" y="0"/>
              <a:chExt cx="6350000" cy="6350000"/>
            </a:xfrm>
          </p:grpSpPr>
          <p:sp>
            <p:nvSpPr>
              <p:cNvPr id="53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41" name="Group 9"/>
            <p:cNvGrpSpPr/>
            <p:nvPr/>
          </p:nvGrpSpPr>
          <p:grpSpPr>
            <a:xfrm rot="5421497">
              <a:off x="2692358" y="25162"/>
              <a:ext cx="2687987" cy="2687987"/>
              <a:chOff x="0" y="0"/>
              <a:chExt cx="6350000" cy="6350000"/>
            </a:xfrm>
          </p:grpSpPr>
          <p:sp>
            <p:nvSpPr>
              <p:cNvPr id="52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42" name="Group 11"/>
            <p:cNvGrpSpPr/>
            <p:nvPr/>
          </p:nvGrpSpPr>
          <p:grpSpPr>
            <a:xfrm rot="5421497">
              <a:off x="13427872" y="25162"/>
              <a:ext cx="2687987" cy="2687987"/>
              <a:chOff x="0" y="0"/>
              <a:chExt cx="6350000" cy="6350000"/>
            </a:xfrm>
          </p:grpSpPr>
          <p:sp>
            <p:nvSpPr>
              <p:cNvPr id="51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43" name="Group 13"/>
            <p:cNvGrpSpPr/>
            <p:nvPr/>
          </p:nvGrpSpPr>
          <p:grpSpPr>
            <a:xfrm rot="5421497">
              <a:off x="8060317" y="58731"/>
              <a:ext cx="2687987" cy="2687987"/>
              <a:chOff x="0" y="0"/>
              <a:chExt cx="6350000" cy="6350000"/>
            </a:xfrm>
          </p:grpSpPr>
          <p:sp>
            <p:nvSpPr>
              <p:cNvPr id="50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44" name="Group 15"/>
            <p:cNvGrpSpPr/>
            <p:nvPr/>
          </p:nvGrpSpPr>
          <p:grpSpPr>
            <a:xfrm rot="5421497">
              <a:off x="18795831" y="58731"/>
              <a:ext cx="2687987" cy="2687987"/>
              <a:chOff x="0" y="0"/>
              <a:chExt cx="6350000" cy="6350000"/>
            </a:xfrm>
          </p:grpSpPr>
          <p:sp>
            <p:nvSpPr>
              <p:cNvPr id="49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45" name="Group 17"/>
            <p:cNvGrpSpPr/>
            <p:nvPr/>
          </p:nvGrpSpPr>
          <p:grpSpPr>
            <a:xfrm rot="5421497">
              <a:off x="24163386" y="58731"/>
              <a:ext cx="2687987" cy="2687987"/>
              <a:chOff x="0" y="0"/>
              <a:chExt cx="6350000" cy="6350000"/>
            </a:xfrm>
          </p:grpSpPr>
          <p:sp>
            <p:nvSpPr>
              <p:cNvPr id="4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46" name="Group 21"/>
            <p:cNvGrpSpPr/>
            <p:nvPr/>
          </p:nvGrpSpPr>
          <p:grpSpPr>
            <a:xfrm rot="5421497">
              <a:off x="10743893" y="8378"/>
              <a:ext cx="2687987" cy="2687987"/>
              <a:chOff x="0" y="0"/>
              <a:chExt cx="6350000" cy="6350000"/>
            </a:xfrm>
          </p:grpSpPr>
          <p:sp>
            <p:nvSpPr>
              <p:cNvPr id="47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5" y="5178972"/>
            <a:ext cx="7122996" cy="369832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386" y="4004909"/>
            <a:ext cx="8234270" cy="429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1594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6C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>
            <a:off x="10510" y="-38100"/>
            <a:ext cx="18288000" cy="8785943"/>
            <a:chOff x="0" y="0"/>
            <a:chExt cx="4816593" cy="237612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16592" cy="2376124"/>
            </a:xfrm>
            <a:custGeom>
              <a:avLst/>
              <a:gdLst/>
              <a:ahLst/>
              <a:cxnLst/>
              <a:rect l="l" t="t" r="r" b="b"/>
              <a:pathLst>
                <a:path w="4816592" h="2376124">
                  <a:moveTo>
                    <a:pt x="0" y="0"/>
                  </a:moveTo>
                  <a:lnTo>
                    <a:pt x="4816592" y="0"/>
                  </a:lnTo>
                  <a:lnTo>
                    <a:pt x="4816592" y="2376124"/>
                  </a:lnTo>
                  <a:lnTo>
                    <a:pt x="0" y="2376124"/>
                  </a:lnTo>
                  <a:close/>
                </a:path>
              </a:pathLst>
            </a:custGeom>
            <a:solidFill>
              <a:srgbClr val="DDEFF0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4816593" cy="2414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28700" y="1114425"/>
            <a:ext cx="16230600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8800" b="1" dirty="0" smtClean="0">
                <a:solidFill>
                  <a:srgbClr val="7C6CE3"/>
                </a:solidFill>
              </a:rPr>
              <a:t>SQL Queries</a:t>
            </a:r>
            <a:endParaRPr lang="en-US" sz="8800" b="1" dirty="0">
              <a:solidFill>
                <a:srgbClr val="7C6CE3"/>
              </a:solidFill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028700" y="3015983"/>
            <a:ext cx="1661797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sz="32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0" y="190500"/>
            <a:ext cx="8564263" cy="60638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59" y="3017297"/>
            <a:ext cx="8312756" cy="4565917"/>
          </a:xfrm>
          <a:prstGeom prst="rect">
            <a:avLst/>
          </a:prstGeom>
        </p:spPr>
      </p:pic>
      <p:grpSp>
        <p:nvGrpSpPr>
          <p:cNvPr id="15" name="Group 2"/>
          <p:cNvGrpSpPr/>
          <p:nvPr/>
        </p:nvGrpSpPr>
        <p:grpSpPr>
          <a:xfrm>
            <a:off x="84367" y="7778283"/>
            <a:ext cx="18119262" cy="2053755"/>
            <a:chOff x="2692358" y="8378"/>
            <a:chExt cx="24159015" cy="2738340"/>
          </a:xfrm>
        </p:grpSpPr>
        <p:grpSp>
          <p:nvGrpSpPr>
            <p:cNvPr id="16" name="Group 3"/>
            <p:cNvGrpSpPr/>
            <p:nvPr/>
          </p:nvGrpSpPr>
          <p:grpSpPr>
            <a:xfrm rot="5421497">
              <a:off x="5376337" y="41947"/>
              <a:ext cx="2687987" cy="2687987"/>
              <a:chOff x="0" y="0"/>
              <a:chExt cx="6350000" cy="6350000"/>
            </a:xfrm>
          </p:grpSpPr>
          <p:sp>
            <p:nvSpPr>
              <p:cNvPr id="45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7" name="Group 5"/>
            <p:cNvGrpSpPr/>
            <p:nvPr/>
          </p:nvGrpSpPr>
          <p:grpSpPr>
            <a:xfrm rot="5421497">
              <a:off x="16111852" y="41947"/>
              <a:ext cx="2687987" cy="2687987"/>
              <a:chOff x="0" y="0"/>
              <a:chExt cx="6350000" cy="6350000"/>
            </a:xfrm>
          </p:grpSpPr>
          <p:sp>
            <p:nvSpPr>
              <p:cNvPr id="44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18" name="Group 7"/>
            <p:cNvGrpSpPr/>
            <p:nvPr/>
          </p:nvGrpSpPr>
          <p:grpSpPr>
            <a:xfrm rot="5421497">
              <a:off x="21479407" y="41947"/>
              <a:ext cx="2687987" cy="2687987"/>
              <a:chOff x="0" y="0"/>
              <a:chExt cx="6350000" cy="6350000"/>
            </a:xfrm>
          </p:grpSpPr>
          <p:sp>
            <p:nvSpPr>
              <p:cNvPr id="43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20" name="Group 9"/>
            <p:cNvGrpSpPr/>
            <p:nvPr/>
          </p:nvGrpSpPr>
          <p:grpSpPr>
            <a:xfrm rot="5421497">
              <a:off x="2692358" y="25162"/>
              <a:ext cx="2687987" cy="2687987"/>
              <a:chOff x="0" y="0"/>
              <a:chExt cx="6350000" cy="6350000"/>
            </a:xfrm>
          </p:grpSpPr>
          <p:sp>
            <p:nvSpPr>
              <p:cNvPr id="42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21" name="Group 11"/>
            <p:cNvGrpSpPr/>
            <p:nvPr/>
          </p:nvGrpSpPr>
          <p:grpSpPr>
            <a:xfrm rot="5421497">
              <a:off x="13427872" y="25162"/>
              <a:ext cx="2687987" cy="2687987"/>
              <a:chOff x="0" y="0"/>
              <a:chExt cx="6350000" cy="6350000"/>
            </a:xfrm>
          </p:grpSpPr>
          <p:sp>
            <p:nvSpPr>
              <p:cNvPr id="41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22" name="Group 13"/>
            <p:cNvGrpSpPr/>
            <p:nvPr/>
          </p:nvGrpSpPr>
          <p:grpSpPr>
            <a:xfrm rot="5421497">
              <a:off x="8060317" y="58731"/>
              <a:ext cx="2687987" cy="2687987"/>
              <a:chOff x="0" y="0"/>
              <a:chExt cx="6350000" cy="6350000"/>
            </a:xfrm>
          </p:grpSpPr>
          <p:sp>
            <p:nvSpPr>
              <p:cNvPr id="40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34" name="Group 15"/>
            <p:cNvGrpSpPr/>
            <p:nvPr/>
          </p:nvGrpSpPr>
          <p:grpSpPr>
            <a:xfrm rot="5421497">
              <a:off x="18795831" y="58731"/>
              <a:ext cx="2687987" cy="2687987"/>
              <a:chOff x="0" y="0"/>
              <a:chExt cx="6350000" cy="6350000"/>
            </a:xfrm>
          </p:grpSpPr>
          <p:sp>
            <p:nvSpPr>
              <p:cNvPr id="39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35" name="Group 17"/>
            <p:cNvGrpSpPr/>
            <p:nvPr/>
          </p:nvGrpSpPr>
          <p:grpSpPr>
            <a:xfrm rot="5421497">
              <a:off x="24163386" y="58731"/>
              <a:ext cx="2687987" cy="2687987"/>
              <a:chOff x="0" y="0"/>
              <a:chExt cx="6350000" cy="6350000"/>
            </a:xfrm>
          </p:grpSpPr>
          <p:sp>
            <p:nvSpPr>
              <p:cNvPr id="3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  <p:grpSp>
          <p:nvGrpSpPr>
            <p:cNvPr id="36" name="Group 21"/>
            <p:cNvGrpSpPr/>
            <p:nvPr/>
          </p:nvGrpSpPr>
          <p:grpSpPr>
            <a:xfrm rot="5421497">
              <a:off x="10743893" y="8378"/>
              <a:ext cx="2687987" cy="2687987"/>
              <a:chOff x="0" y="0"/>
              <a:chExt cx="6350000" cy="6350000"/>
            </a:xfrm>
          </p:grpSpPr>
          <p:sp>
            <p:nvSpPr>
              <p:cNvPr id="37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FF0"/>
              </a:solidFill>
            </p:spPr>
          </p:sp>
        </p:grp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600" y="6406737"/>
            <a:ext cx="7689937" cy="376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4385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2581</Words>
  <Application>Microsoft Office PowerPoint</Application>
  <PresentationFormat>Custom</PresentationFormat>
  <Paragraphs>187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Calibri</vt:lpstr>
      <vt:lpstr>Wingdings</vt:lpstr>
      <vt:lpstr>Arial</vt:lpstr>
      <vt:lpstr>Alice</vt:lpstr>
      <vt:lpstr>Bebas Neue</vt:lpstr>
      <vt:lpstr>Bahnschrift</vt:lpstr>
      <vt:lpstr>Bebas Neue Bold</vt:lpstr>
      <vt:lpstr>Rubik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Purple and Blue Illustrated Project Management Infographic</dc:title>
  <dc:creator>Muhammad Ilyas Khan</dc:creator>
  <cp:lastModifiedBy>Muhammad Ilyas Khan</cp:lastModifiedBy>
  <cp:revision>51</cp:revision>
  <dcterms:created xsi:type="dcterms:W3CDTF">2006-08-16T00:00:00Z</dcterms:created>
  <dcterms:modified xsi:type="dcterms:W3CDTF">2025-06-24T21:21:41Z</dcterms:modified>
  <dc:identifier>DAGrMB6_4yo</dc:identifier>
</cp:coreProperties>
</file>